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7.xml" ContentType="application/vnd.openxmlformats-officedocument.themeOverr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5.xml" ContentType="application/vnd.openxmlformats-officedocument.themeOverride+xml"/>
  <Override PartName="/ppt/drawings/drawing2.xml" ContentType="application/vnd.openxmlformats-officedocument.drawingml.chartshapes+xml"/>
  <Override PartName="/ppt/theme/themeOverride16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7.xml" ContentType="application/vnd.openxmlformats-officedocument.themeOverrid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0.xml" ContentType="application/vnd.openxmlformats-officedocument.themeOverrid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3.xml" ContentType="application/vnd.openxmlformats-officedocument.themeOverride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4.xml" ContentType="application/vnd.openxmlformats-officedocument.themeOverride+xml"/>
  <Override PartName="/ppt/charts/chart1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5.xml" ContentType="application/vnd.openxmlformats-officedocument.themeOverr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8.xml" ContentType="application/vnd.openxmlformats-officedocument.themeOverride+xml"/>
  <Override PartName="/ppt/charts/chart1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theme/themeOverride32.xml" ContentType="application/vnd.openxmlformats-officedocument.themeOverrid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33.xml" ContentType="application/vnd.openxmlformats-officedocument.themeOverride+xml"/>
  <Override PartName="/ppt/drawings/drawing3.xml" ContentType="application/vnd.openxmlformats-officedocument.drawingml.chartshapes+xml"/>
  <Override PartName="/ppt/comments/comment2.xml" ContentType="application/vnd.openxmlformats-officedocument.presentationml.comments+xml"/>
  <Override PartName="/ppt/theme/themeOverride34.xml" ContentType="application/vnd.openxmlformats-officedocument.themeOverrid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35.xml" ContentType="application/vnd.openxmlformats-officedocument.themeOverride+xml"/>
  <Override PartName="/ppt/charts/chart2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38.xml" ContentType="application/vnd.openxmlformats-officedocument.themeOverride+xml"/>
  <Override PartName="/ppt/drawings/drawing4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39.xml" ContentType="application/vnd.openxmlformats-officedocument.themeOverride+xml"/>
  <Override PartName="/ppt/charts/chart23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40.xml" ContentType="application/vnd.openxmlformats-officedocument.themeOverride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41.xml" ContentType="application/vnd.openxmlformats-officedocument.themeOverride+xml"/>
  <Override PartName="/ppt/charts/chart25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notesSlides/notesSlide24.xml" ContentType="application/vnd.openxmlformats-officedocument.presentationml.notesSlide+xml"/>
  <Override PartName="/ppt/charts/chart26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notesSlides/notesSlide25.xml" ContentType="application/vnd.openxmlformats-officedocument.presentationml.notesSlide+xml"/>
  <Override PartName="/ppt/charts/chart27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46.xml" ContentType="application/vnd.openxmlformats-officedocument.themeOverride+xml"/>
  <Override PartName="/ppt/charts/chart28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47.xml" ContentType="application/vnd.openxmlformats-officedocument.themeOverride+xml"/>
  <Override PartName="/ppt/drawings/drawing5.xml" ContentType="application/vnd.openxmlformats-officedocument.drawingml.chartshapes+xml"/>
  <Override PartName="/ppt/theme/themeOverride48.xml" ContentType="application/vnd.openxmlformats-officedocument.themeOverride+xml"/>
  <Override PartName="/ppt/notesSlides/notesSlide26.xml" ContentType="application/vnd.openxmlformats-officedocument.presentationml.notesSlide+xml"/>
  <Override PartName="/ppt/charts/chart29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49.xml" ContentType="application/vnd.openxmlformats-officedocument.themeOverride+xml"/>
  <Override PartName="/ppt/charts/chart30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notesSlides/notesSlide27.xml" ContentType="application/vnd.openxmlformats-officedocument.presentationml.notesSlide+xml"/>
  <Override PartName="/ppt/charts/chart31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52.xml" ContentType="application/vnd.openxmlformats-officedocument.themeOverride+xml"/>
  <Override PartName="/ppt/notesSlides/notesSlide28.xml" ContentType="application/vnd.openxmlformats-officedocument.presentationml.notesSlide+xml"/>
  <Override PartName="/ppt/charts/chart32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53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3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54.xml" ContentType="application/vnd.openxmlformats-officedocument.themeOverride+xml"/>
  <Override PartName="/ppt/drawings/drawing6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34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55.xml" ContentType="application/vnd.openxmlformats-officedocument.themeOverride+xml"/>
  <Override PartName="/ppt/notesSlides/notesSlide32.xml" ContentType="application/vnd.openxmlformats-officedocument.presentationml.notesSlide+xml"/>
  <Override PartName="/ppt/charts/chart35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56.xml" ContentType="application/vnd.openxmlformats-officedocument.themeOverride+xml"/>
  <Override PartName="/ppt/notesSlides/notesSlide33.xml" ContentType="application/vnd.openxmlformats-officedocument.presentationml.notesSlide+xml"/>
  <Override PartName="/ppt/charts/chart36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57.xml" ContentType="application/vnd.openxmlformats-officedocument.themeOverride+xml"/>
  <Override PartName="/ppt/charts/chart37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58.xml" ContentType="application/vnd.openxmlformats-officedocument.themeOverride+xml"/>
  <Override PartName="/ppt/notesSlides/notesSlide34.xml" ContentType="application/vnd.openxmlformats-officedocument.presentationml.notesSlide+xml"/>
  <Override PartName="/ppt/charts/chart38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59.xml" ContentType="application/vnd.openxmlformats-officedocument.themeOverride+xml"/>
  <Override PartName="/ppt/notesSlides/notesSlide35.xml" ContentType="application/vnd.openxmlformats-officedocument.presentationml.notesSlide+xml"/>
  <Override PartName="/ppt/charts/chart39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60.xml" ContentType="application/vnd.openxmlformats-officedocument.themeOverride+xml"/>
  <Override PartName="/ppt/notesSlides/notesSlide36.xml" ContentType="application/vnd.openxmlformats-officedocument.presentationml.notesSlide+xml"/>
  <Override PartName="/ppt/charts/chart40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61.xml" ContentType="application/vnd.openxmlformats-officedocument.themeOverride+xml"/>
  <Override PartName="/ppt/notesSlides/notesSlide37.xml" ContentType="application/vnd.openxmlformats-officedocument.presentationml.notesSlide+xml"/>
  <Override PartName="/ppt/charts/chart41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62.xml" ContentType="application/vnd.openxmlformats-officedocument.themeOverride+xml"/>
  <Override PartName="/ppt/notesSlides/notesSlide38.xml" ContentType="application/vnd.openxmlformats-officedocument.presentationml.notesSlide+xml"/>
  <Override PartName="/ppt/charts/chart42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63.xml" ContentType="application/vnd.openxmlformats-officedocument.themeOverride+xml"/>
  <Override PartName="/ppt/drawings/drawing7.xml" ContentType="application/vnd.openxmlformats-officedocument.drawingml.chartshapes+xml"/>
  <Override PartName="/ppt/notesSlides/notesSlide39.xml" ContentType="application/vnd.openxmlformats-officedocument.presentationml.notesSlide+xml"/>
  <Override PartName="/ppt/charts/chart43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64.xml" ContentType="application/vnd.openxmlformats-officedocument.themeOverride+xml"/>
  <Override PartName="/ppt/notesSlides/notesSlide40.xml" ContentType="application/vnd.openxmlformats-officedocument.presentationml.notesSlide+xml"/>
  <Override PartName="/ppt/charts/chart44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65.xml" ContentType="application/vnd.openxmlformats-officedocument.themeOverride+xml"/>
  <Override PartName="/ppt/notesSlides/notesSlide41.xml" ContentType="application/vnd.openxmlformats-officedocument.presentationml.notesSlide+xml"/>
  <Override PartName="/ppt/charts/chart45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66.xml" ContentType="application/vnd.openxmlformats-officedocument.themeOverride+xml"/>
  <Override PartName="/ppt/charts/chart46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67.xml" ContentType="application/vnd.openxmlformats-officedocument.themeOverride+xml"/>
  <Override PartName="/ppt/notesSlides/notesSlide42.xml" ContentType="application/vnd.openxmlformats-officedocument.presentationml.notesSlide+xml"/>
  <Override PartName="/ppt/charts/chart47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68.xml" ContentType="application/vnd.openxmlformats-officedocument.themeOverride+xml"/>
  <Override PartName="/ppt/notesSlides/notesSlide43.xml" ContentType="application/vnd.openxmlformats-officedocument.presentationml.notesSlide+xml"/>
  <Override PartName="/ppt/charts/chart48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69.xml" ContentType="application/vnd.openxmlformats-officedocument.themeOverride+xml"/>
  <Override PartName="/ppt/charts/chart49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70.xml" ContentType="application/vnd.openxmlformats-officedocument.themeOverride+xml"/>
  <Override PartName="/ppt/notesSlides/notesSlide44.xml" ContentType="application/vnd.openxmlformats-officedocument.presentationml.notesSlide+xml"/>
  <Override PartName="/ppt/charts/chart50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heme/themeOverride71.xml" ContentType="application/vnd.openxmlformats-officedocument.themeOverride+xml"/>
  <Override PartName="/ppt/notesSlides/notesSlide45.xml" ContentType="application/vnd.openxmlformats-officedocument.presentationml.notesSlide+xml"/>
  <Override PartName="/ppt/charts/chart51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theme/themeOverride72.xml" ContentType="application/vnd.openxmlformats-officedocument.themeOverride+xml"/>
  <Override PartName="/ppt/notesSlides/notesSlide46.xml" ContentType="application/vnd.openxmlformats-officedocument.presentationml.notesSlide+xml"/>
  <Override PartName="/ppt/charts/chart52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0"/>
  </p:notesMasterIdLst>
  <p:sldIdLst>
    <p:sldId id="401" r:id="rId3"/>
    <p:sldId id="402" r:id="rId4"/>
    <p:sldId id="403" r:id="rId5"/>
    <p:sldId id="404" r:id="rId6"/>
    <p:sldId id="363" r:id="rId7"/>
    <p:sldId id="357" r:id="rId8"/>
    <p:sldId id="314" r:id="rId9"/>
    <p:sldId id="410" r:id="rId10"/>
    <p:sldId id="408" r:id="rId11"/>
    <p:sldId id="361" r:id="rId12"/>
    <p:sldId id="317" r:id="rId13"/>
    <p:sldId id="341" r:id="rId14"/>
    <p:sldId id="346" r:id="rId15"/>
    <p:sldId id="424" r:id="rId16"/>
    <p:sldId id="274" r:id="rId17"/>
    <p:sldId id="429" r:id="rId18"/>
    <p:sldId id="347" r:id="rId19"/>
    <p:sldId id="328" r:id="rId20"/>
    <p:sldId id="320" r:id="rId21"/>
    <p:sldId id="415" r:id="rId22"/>
    <p:sldId id="321" r:id="rId23"/>
    <p:sldId id="368" r:id="rId24"/>
    <p:sldId id="369" r:id="rId25"/>
    <p:sldId id="348" r:id="rId26"/>
    <p:sldId id="298" r:id="rId27"/>
    <p:sldId id="277" r:id="rId28"/>
    <p:sldId id="324" r:id="rId29"/>
    <p:sldId id="373" r:id="rId30"/>
    <p:sldId id="374" r:id="rId31"/>
    <p:sldId id="406" r:id="rId32"/>
    <p:sldId id="421" r:id="rId33"/>
    <p:sldId id="381" r:id="rId34"/>
    <p:sldId id="261" r:id="rId35"/>
    <p:sldId id="384" r:id="rId36"/>
    <p:sldId id="385" r:id="rId37"/>
    <p:sldId id="382" r:id="rId38"/>
    <p:sldId id="425" r:id="rId39"/>
    <p:sldId id="389" r:id="rId40"/>
    <p:sldId id="388" r:id="rId41"/>
    <p:sldId id="393" r:id="rId42"/>
    <p:sldId id="392" r:id="rId43"/>
    <p:sldId id="407" r:id="rId44"/>
    <p:sldId id="423" r:id="rId45"/>
    <p:sldId id="427" r:id="rId46"/>
    <p:sldId id="428" r:id="rId47"/>
    <p:sldId id="376" r:id="rId48"/>
    <p:sldId id="426" r:id="rId4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naciari Matteo" initials="FM" lastIdx="20" clrIdx="0">
    <p:extLst>
      <p:ext uri="{19B8F6BF-5375-455C-9EA6-DF929625EA0E}">
        <p15:presenceInfo xmlns:p15="http://schemas.microsoft.com/office/powerpoint/2012/main" userId="S::Matteo.Fornaciari@Regione.Emilia-Romagna.it::da3eb4b2-5eac-4a36-912b-db20cfa50c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8013B-0C5F-6047-ABA5-8A364B67933D}" v="9" dt="2022-05-13T13:22:34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1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eo Fornaciari" userId="da3eb4b2-5eac-4a36-912b-db20cfa50cb0" providerId="ADAL" clId="{2B38013B-0C5F-6047-ABA5-8A364B67933D}"/>
    <pc:docChg chg="undo custSel modSld">
      <pc:chgData name="Matteo Fornaciari" userId="da3eb4b2-5eac-4a36-912b-db20cfa50cb0" providerId="ADAL" clId="{2B38013B-0C5F-6047-ABA5-8A364B67933D}" dt="2022-05-13T13:22:34.890" v="13" actId="14100"/>
      <pc:docMkLst>
        <pc:docMk/>
      </pc:docMkLst>
      <pc:sldChg chg="modSp mod">
        <pc:chgData name="Matteo Fornaciari" userId="da3eb4b2-5eac-4a36-912b-db20cfa50cb0" providerId="ADAL" clId="{2B38013B-0C5F-6047-ABA5-8A364B67933D}" dt="2022-05-13T13:22:34.890" v="13" actId="14100"/>
        <pc:sldMkLst>
          <pc:docMk/>
          <pc:sldMk cId="2239511008" sldId="426"/>
        </pc:sldMkLst>
        <pc:spChg chg="mod">
          <ac:chgData name="Matteo Fornaciari" userId="da3eb4b2-5eac-4a36-912b-db20cfa50cb0" providerId="ADAL" clId="{2B38013B-0C5F-6047-ABA5-8A364B67933D}" dt="2022-05-13T13:22:34.890" v="13" actId="14100"/>
          <ac:spMkLst>
            <pc:docMk/>
            <pc:sldMk cId="2239511008" sldId="426"/>
            <ac:spMk id="7" creationId="{8E7F85D0-C394-45AE-88D5-BAA4281ED3C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3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../embeddings/oleObject6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2.bin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../embeddings/oleObject7.bin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23.xml"/><Relationship Id="rId1" Type="http://schemas.microsoft.com/office/2011/relationships/chartStyle" Target="style23.xml"/><Relationship Id="rId5" Type="http://schemas.openxmlformats.org/officeDocument/2006/relationships/chartUserShapes" Target="../drawings/drawing4.xml"/><Relationship Id="rId4" Type="http://schemas.openxmlformats.org/officeDocument/2006/relationships/oleObject" Target="../embeddings/oleObject8.bin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../embeddings/oleObject9.bin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30.xml"/><Relationship Id="rId1" Type="http://schemas.microsoft.com/office/2011/relationships/chartStyle" Target="style30.xml"/><Relationship Id="rId5" Type="http://schemas.openxmlformats.org/officeDocument/2006/relationships/chartUserShapes" Target="../drawings/drawing5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0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2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../embeddings/oleObject10.bin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3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../embeddings/oleObject11.bin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4.xml"/><Relationship Id="rId2" Type="http://schemas.microsoft.com/office/2011/relationships/chartColorStyle" Target="colors35.xml"/><Relationship Id="rId1" Type="http://schemas.microsoft.com/office/2011/relationships/chartStyle" Target="style35.xml"/><Relationship Id="rId5" Type="http://schemas.openxmlformats.org/officeDocument/2006/relationships/chartUserShapes" Target="../drawings/drawing6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5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../embeddings/oleObject12.bin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6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7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8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9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0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1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2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oleObject" Target="../embeddings/oleObject13.bin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3.xml"/><Relationship Id="rId2" Type="http://schemas.microsoft.com/office/2011/relationships/chartColorStyle" Target="colors44.xml"/><Relationship Id="rId1" Type="http://schemas.microsoft.com/office/2011/relationships/chartStyle" Target="style44.xml"/><Relationship Id="rId5" Type="http://schemas.openxmlformats.org/officeDocument/2006/relationships/chartUserShapes" Target="../drawings/drawing7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4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5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oleObject" Target="../embeddings/oleObject14.bin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6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7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8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oleObject" Target="../embeddings/oleObject15.bin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9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0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4.bin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1.xm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2.xml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oleObject" Target="../embeddings/oleObject16.bin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regioneemiliaromagna-my.sharepoint.com/personal/matteo_fornaciari_regione_emilia-romagna_it/Documents/Documenti/Tutti%20i%20Documenti%20SPc/Progetto%20Report%20impatto%20covid/Report%20Musei%20e%20Covid%20-%20condiviso/Tabelle%20e%20grafici%20-%20repo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'[Tabelle e grafici - report finale-nl00002512.xlsx]2020 - Quesito 6 e 6.1'!$B$9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DC-468E-9D9E-4CD7CED765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DC-468E-9D9E-4CD7CED765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'[Tabelle e grafici - report finale-nl00002512.xlsx]2020 - Quesito 6 e 6.1'!$A$10:$A$11</c:f>
              <c:strCache>
                <c:ptCount val="2"/>
                <c:pt idx="0">
                  <c:v>Ente Privato</c:v>
                </c:pt>
                <c:pt idx="1">
                  <c:v>Ente Pubblico</c:v>
                </c:pt>
              </c:strCache>
            </c:strRef>
          </c:cat>
          <c:val>
            <c:numRef>
              <c:f>'[Tabelle e grafici - report finale-nl00002512.xlsx]2020 - Quesito 6 e 6.1'!$B$10:$B$11</c:f>
              <c:numCache>
                <c:formatCode>0%</c:formatCode>
                <c:ptCount val="2"/>
                <c:pt idx="0">
                  <c:v>0.34079601990049752</c:v>
                </c:pt>
                <c:pt idx="1">
                  <c:v>0.65920398009950254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E0-4464-B474-EE3698CE5F6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Musei nel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0-B147-A4CF-D59B77501228}"/>
              </c:ext>
            </c:extLst>
          </c:dPt>
          <c:dPt>
            <c:idx val="1"/>
            <c:bubble3D val="0"/>
            <c:explosion val="15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0-B147-A4CF-D59B77501228}"/>
              </c:ext>
            </c:extLst>
          </c:dPt>
          <c:dPt>
            <c:idx val="2"/>
            <c:bubble3D val="0"/>
            <c:spPr>
              <a:solidFill>
                <a:srgbClr val="F63732">
                  <a:alpha val="98824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D0-B147-A4CF-D59B775012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'[Tabelle e grafici - report finale.xlsx]Grafici rifatti'!$I$7:$I$9</c:f>
              <c:strCache>
                <c:ptCount val="3"/>
                <c:pt idx="0">
                  <c:v>Musei nel 2020</c:v>
                </c:pt>
                <c:pt idx="1">
                  <c:v>Aperti</c:v>
                </c:pt>
                <c:pt idx="2">
                  <c:v>Chiusi</c:v>
                </c:pt>
              </c:strCache>
            </c:strRef>
          </c:cat>
          <c:val>
            <c:numRef>
              <c:f>'[Tabelle e grafici - report finale.xlsx]Grafici rifatti'!$J$7:$J$9</c:f>
              <c:numCache>
                <c:formatCode>0%</c:formatCode>
                <c:ptCount val="3"/>
                <c:pt idx="1">
                  <c:v>0.16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D0-B147-A4CF-D59B77501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Musei nel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29-F44C-A611-6EFE3305B53D}"/>
              </c:ext>
            </c:extLst>
          </c:dPt>
          <c:dPt>
            <c:idx val="1"/>
            <c:bubble3D val="0"/>
            <c:spPr>
              <a:solidFill>
                <a:srgbClr val="F637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29-F44C-A611-6EFE3305B53D}"/>
              </c:ext>
            </c:extLst>
          </c:dPt>
          <c:dLbls>
            <c:dLbl>
              <c:idx val="0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29-F44C-A611-6EFE3305B5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'[Tabelle e grafici - report finale.xlsx]Grafici rifatti'!$I$27:$I$28</c:f>
              <c:strCache>
                <c:ptCount val="2"/>
                <c:pt idx="0">
                  <c:v>Aperti</c:v>
                </c:pt>
                <c:pt idx="1">
                  <c:v>Chiusi</c:v>
                </c:pt>
              </c:strCache>
            </c:strRef>
          </c:cat>
          <c:val>
            <c:numRef>
              <c:f>'[Tabelle e grafici - report finale.xlsx]Grafici rifatti'!$J$27:$J$28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29-F44C-A611-6EFE3305B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u="none" strike="noStrike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Aprile - Maggio 2020</a:t>
            </a:r>
            <a:r>
              <a:rPr lang="it-IT" sz="14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4B-264D-8FAD-1325B09ADC9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4B-264D-8FAD-1325B09ADC9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4B-264D-8FAD-1325B09ADC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4B-264D-8FAD-1325B09ADC92}"/>
              </c:ext>
            </c:extLst>
          </c:dPt>
          <c:dLbls>
            <c:dLbl>
              <c:idx val="0"/>
              <c:layout>
                <c:manualLayout>
                  <c:x val="2.7703099634851108E-2"/>
                  <c:y val="-5.34296204903818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994331680650918E-2"/>
                      <c:h val="7.24415083638329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54B-264D-8FAD-1325B09ADC92}"/>
                </c:ext>
              </c:extLst>
            </c:dLbl>
            <c:dLbl>
              <c:idx val="1"/>
              <c:layout>
                <c:manualLayout>
                  <c:x val="-1.057135906682378E-2"/>
                  <c:y val="3.817638088615677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4B-264D-8FAD-1325B09ADC92}"/>
                </c:ext>
              </c:extLst>
            </c:dLbl>
            <c:dLbl>
              <c:idx val="2"/>
              <c:layout>
                <c:manualLayout>
                  <c:x val="6.7773914550784575E-2"/>
                  <c:y val="0.164926144376752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4B-264D-8FAD-1325B09ADC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4B-264D-8FAD-1325B09ADC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'[Tabelle e grafici - report finale.xlsx]Grafici rifatti'!$M$78:$M$82</c:f>
              <c:strCache>
                <c:ptCount val="4"/>
                <c:pt idx="0">
                  <c:v>Aperto </c:v>
                </c:pt>
                <c:pt idx="1">
                  <c:v>Aperto/Chiuso</c:v>
                </c:pt>
                <c:pt idx="2">
                  <c:v>Chiuso volontariamente</c:v>
                </c:pt>
                <c:pt idx="3">
                  <c:v>A/C su base locale</c:v>
                </c:pt>
              </c:strCache>
              <c:extLst/>
            </c:strRef>
          </c:cat>
          <c:val>
            <c:numRef>
              <c:f>'[Tabelle e grafici - report finale.xlsx]Grafici rifatti'!$N$78:$N$82</c:f>
              <c:numCache>
                <c:formatCode>0.0%</c:formatCode>
                <c:ptCount val="4"/>
                <c:pt idx="0">
                  <c:v>1.0999999999999999E-2</c:v>
                </c:pt>
                <c:pt idx="1">
                  <c:v>0.04</c:v>
                </c:pt>
                <c:pt idx="2">
                  <c:v>0.94799999999999995</c:v>
                </c:pt>
                <c:pt idx="3">
                  <c:v>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154B-264D-8FAD-1325B09AD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2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u="none" strike="noStrike" baseline="0">
                <a:effectLst/>
              </a:rPr>
              <a:t>Settembre - Ottobre 2020</a:t>
            </a:r>
            <a:r>
              <a:rPr lang="it-IT" sz="1400" b="0" i="0" u="none" strike="noStrike" baseline="0"/>
              <a:t> </a:t>
            </a:r>
            <a:endParaRPr lang="it-IT"/>
          </a:p>
        </c:rich>
      </c:tx>
      <c:layout>
        <c:manualLayout>
          <c:xMode val="edge"/>
          <c:yMode val="edge"/>
          <c:x val="0.27185201075092436"/>
          <c:y val="4.139965492639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F4-5346-B679-821EE89CEC7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F4-5346-B679-821EE89CEC7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F4-5346-B679-821EE89CEC7F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F4-5346-B679-821EE89CEC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DF4-5346-B679-821EE89CEC7F}"/>
              </c:ext>
            </c:extLst>
          </c:dPt>
          <c:dLbls>
            <c:dLbl>
              <c:idx val="1"/>
              <c:layout>
                <c:manualLayout>
                  <c:x val="5.7918711908036692E-2"/>
                  <c:y val="9.28606314431961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F4-5346-B679-821EE89CE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'[Tabelle e grafici - report finale.xlsx]Grafici rifatti'!$M$88:$M$91</c:f>
              <c:strCache>
                <c:ptCount val="4"/>
                <c:pt idx="0">
                  <c:v>Aperto </c:v>
                </c:pt>
                <c:pt idx="1">
                  <c:v>Aperto/Chiuso</c:v>
                </c:pt>
                <c:pt idx="2">
                  <c:v>A/C su base locale</c:v>
                </c:pt>
                <c:pt idx="3">
                  <c:v>Chiuso volontariamente</c:v>
                </c:pt>
              </c:strCache>
            </c:strRef>
          </c:cat>
          <c:val>
            <c:numRef>
              <c:f>'[Tabelle e grafici - report finale.xlsx]Grafici rifatti'!$N$88:$N$91</c:f>
              <c:numCache>
                <c:formatCode>0.0%</c:formatCode>
                <c:ptCount val="4"/>
                <c:pt idx="0">
                  <c:v>0.51200000000000001</c:v>
                </c:pt>
                <c:pt idx="1">
                  <c:v>0.123</c:v>
                </c:pt>
                <c:pt idx="2">
                  <c:v>0.185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F4-5346-B679-821EE89CE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8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u="none" strike="noStrike" baseline="0">
                <a:effectLst/>
              </a:rPr>
              <a:t>Aprile - Maggio 2021</a:t>
            </a:r>
            <a:r>
              <a:rPr lang="it-IT" sz="1400" b="0" i="0" u="none" strike="noStrike" baseline="0"/>
              <a:t> </a:t>
            </a:r>
            <a:endParaRPr lang="it-IT"/>
          </a:p>
        </c:rich>
      </c:tx>
      <c:layout>
        <c:manualLayout>
          <c:xMode val="edge"/>
          <c:yMode val="edge"/>
          <c:x val="0.32860883972263694"/>
          <c:y val="3.633218982976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FC-2340-BD70-03EC0351FA0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FC-2340-BD70-03EC0351FA0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FC-2340-BD70-03EC0351FA0A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FC-2340-BD70-03EC0351FA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FC-2340-BD70-03EC0351FA0A}"/>
              </c:ext>
            </c:extLst>
          </c:dPt>
          <c:dLbls>
            <c:dLbl>
              <c:idx val="3"/>
              <c:layout>
                <c:manualLayout>
                  <c:x val="-0.15087095680242388"/>
                  <c:y val="-9.9844347767507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FC-2340-BD70-03EC0351FA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'[Tabelle e grafici - report finale.xlsx]Grafici rifatti'!$M$96:$M$99</c:f>
              <c:strCache>
                <c:ptCount val="4"/>
                <c:pt idx="0">
                  <c:v>Aperto </c:v>
                </c:pt>
                <c:pt idx="1">
                  <c:v>A/C su base locale</c:v>
                </c:pt>
                <c:pt idx="2">
                  <c:v>Aperto/Chiuso</c:v>
                </c:pt>
                <c:pt idx="3">
                  <c:v>Chiuso volontariamente</c:v>
                </c:pt>
              </c:strCache>
            </c:strRef>
          </c:cat>
          <c:val>
            <c:numRef>
              <c:f>'[Tabelle e grafici - report finale.xlsx]Grafici rifatti'!$N$96:$N$99</c:f>
              <c:numCache>
                <c:formatCode>0.0%</c:formatCode>
                <c:ptCount val="4"/>
                <c:pt idx="0">
                  <c:v>0.35599999999999998</c:v>
                </c:pt>
                <c:pt idx="1">
                  <c:v>0.08</c:v>
                </c:pt>
                <c:pt idx="2">
                  <c:v>0.29399999999999998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FC-2340-BD70-03EC0351F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4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u="none" strike="noStrike" baseline="0" dirty="0">
                <a:effectLst/>
              </a:rPr>
              <a:t>Aprile - Maggio 2021</a:t>
            </a:r>
            <a:r>
              <a:rPr lang="it-IT" sz="1400" b="0" i="0" u="none" strike="noStrike" baseline="0" dirty="0"/>
              <a:t> </a:t>
            </a:r>
            <a:endParaRPr lang="it-IT" dirty="0"/>
          </a:p>
        </c:rich>
      </c:tx>
      <c:layout>
        <c:manualLayout>
          <c:xMode val="edge"/>
          <c:yMode val="edge"/>
          <c:x val="0.34449676964950909"/>
          <c:y val="2.5373685102153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6C-BB4F-BE5E-FEC6EAE8DFC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6C-BB4F-BE5E-FEC6EAE8DFC8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6C-BB4F-BE5E-FEC6EAE8DFC8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6C-BB4F-BE5E-FEC6EAE8DF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6C-BB4F-BE5E-FEC6EAE8DFC8}"/>
              </c:ext>
            </c:extLst>
          </c:dPt>
          <c:dLbls>
            <c:dLbl>
              <c:idx val="3"/>
              <c:layout>
                <c:manualLayout>
                  <c:x val="9.5342459257768256E-2"/>
                  <c:y val="-7.8410064076882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6C-BB4F-BE5E-FEC6EAE8D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'[Tabelle e grafici - report finale.xlsx]Grafici rifatti'!$M$119:$M$122</c:f>
              <c:strCache>
                <c:ptCount val="4"/>
                <c:pt idx="0">
                  <c:v>Aperto/Chiuso volontariamente</c:v>
                </c:pt>
                <c:pt idx="1">
                  <c:v>A/C su base locale</c:v>
                </c:pt>
                <c:pt idx="2">
                  <c:v>Chiuso </c:v>
                </c:pt>
                <c:pt idx="3">
                  <c:v>Aperto </c:v>
                </c:pt>
              </c:strCache>
            </c:strRef>
          </c:cat>
          <c:val>
            <c:numRef>
              <c:f>'[Tabelle e grafici - report finale.xlsx]Grafici rifatti'!$N$119:$N$122</c:f>
              <c:numCache>
                <c:formatCode>0.0%</c:formatCode>
                <c:ptCount val="4"/>
                <c:pt idx="0">
                  <c:v>3.1E-2</c:v>
                </c:pt>
                <c:pt idx="1">
                  <c:v>0.28899999999999998</c:v>
                </c:pt>
                <c:pt idx="2">
                  <c:v>0.35499999999999998</c:v>
                </c:pt>
                <c:pt idx="3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6C-BB4F-BE5E-FEC6EAE8D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5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u="none" strike="noStrike" baseline="0" dirty="0">
                <a:effectLst/>
              </a:rPr>
              <a:t>Aprile - Maggio 2021</a:t>
            </a:r>
            <a:endParaRPr lang="it-IT" dirty="0"/>
          </a:p>
        </c:rich>
      </c:tx>
      <c:layout>
        <c:manualLayout>
          <c:xMode val="edge"/>
          <c:yMode val="edge"/>
          <c:x val="0.32860883972263694"/>
          <c:y val="3.633218982976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D4-5545-9CA0-1AFFCA1D4A9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D4-5545-9CA0-1AFFCA1D4A9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D4-5545-9CA0-1AFFCA1D4A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D4-5545-9CA0-1AFFCA1D4A9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D4-5545-9CA0-1AFFCA1D4A9F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5D4-5545-9CA0-1AFFCA1D4A9F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5D4-5545-9CA0-1AFFCA1D4A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'[Tabelle e grafici - report finale.xlsx]Grafici rifatti'!$M$138:$M$144</c:f>
              <c:strCache>
                <c:ptCount val="7"/>
                <c:pt idx="0">
                  <c:v>&lt;10%</c:v>
                </c:pt>
                <c:pt idx="1">
                  <c:v>&lt;25%</c:v>
                </c:pt>
                <c:pt idx="2">
                  <c:v>Fino al 50%</c:v>
                </c:pt>
                <c:pt idx="3">
                  <c:v>Più del 50%</c:v>
                </c:pt>
                <c:pt idx="4">
                  <c:v>&gt;75%</c:v>
                </c:pt>
                <c:pt idx="5">
                  <c:v>&gt;90%</c:v>
                </c:pt>
                <c:pt idx="6">
                  <c:v>I visitatori sono aumentati nel 2020</c:v>
                </c:pt>
              </c:strCache>
            </c:strRef>
          </c:cat>
          <c:val>
            <c:numRef>
              <c:f>'[Tabelle e grafici - report finale.xlsx]Grafici rifatti'!$N$138:$N$144</c:f>
              <c:numCache>
                <c:formatCode>0.0%</c:formatCode>
                <c:ptCount val="7"/>
                <c:pt idx="0">
                  <c:v>2.3E-2</c:v>
                </c:pt>
                <c:pt idx="1">
                  <c:v>4.9000000000000002E-2</c:v>
                </c:pt>
                <c:pt idx="2">
                  <c:v>0.20499999999999999</c:v>
                </c:pt>
                <c:pt idx="3">
                  <c:v>0.24299999999999999</c:v>
                </c:pt>
                <c:pt idx="4">
                  <c:v>0.253</c:v>
                </c:pt>
                <c:pt idx="5">
                  <c:v>0.19900000000000001</c:v>
                </c:pt>
                <c:pt idx="6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5D4-5545-9CA0-1AFFCA1D4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5929202429851408E-2"/>
          <c:y val="0.16610390597605262"/>
          <c:w val="0.3322890159369371"/>
          <c:h val="0.761684538507625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u="none" strike="noStrike" baseline="0" dirty="0">
                <a:effectLst/>
              </a:rPr>
              <a:t>Ottobre - Novembre 2020</a:t>
            </a:r>
            <a:endParaRPr lang="it-IT" dirty="0"/>
          </a:p>
        </c:rich>
      </c:tx>
      <c:layout>
        <c:manualLayout>
          <c:xMode val="edge"/>
          <c:yMode val="edge"/>
          <c:x val="0.32860883972263694"/>
          <c:y val="3.633218982976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12-2C4A-88D5-5A63DA4DCA88}"/>
              </c:ext>
            </c:extLst>
          </c:dPt>
          <c:dPt>
            <c:idx val="1"/>
            <c:bubble3D val="0"/>
            <c:spPr>
              <a:solidFill>
                <a:srgbClr val="F637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12-2C4A-88D5-5A63DA4DCA8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12-2C4A-88D5-5A63DA4DCA88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12-2C4A-88D5-5A63DA4DCA88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12-2C4A-88D5-5A63DA4DCA88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12-2C4A-88D5-5A63DA4DCA8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112-2C4A-88D5-5A63DA4DCA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'[Tabelle e grafici - report finale.xlsx]Grafici rifatti'!$M$156:$M$162</c:f>
              <c:strCache>
                <c:ptCount val="7"/>
                <c:pt idx="0">
                  <c:v>Riduzione &lt; 10%</c:v>
                </c:pt>
                <c:pt idx="1">
                  <c:v>Riduzione &lt; 25%</c:v>
                </c:pt>
                <c:pt idx="2">
                  <c:v>Riduzione &lt; 50%</c:v>
                </c:pt>
                <c:pt idx="3">
                  <c:v>Riduzione &lt; 75%</c:v>
                </c:pt>
                <c:pt idx="4">
                  <c:v>Riduzione &gt;75%</c:v>
                </c:pt>
                <c:pt idx="5">
                  <c:v>Abbiamo notato un incremento nei visitatori</c:v>
                </c:pt>
                <c:pt idx="6">
                  <c:v>Non abbiamo notato variazione nel numero di visitatori</c:v>
                </c:pt>
              </c:strCache>
            </c:strRef>
          </c:cat>
          <c:val>
            <c:numRef>
              <c:f>'[Tabelle e grafici - report finale.xlsx]Grafici rifatti'!$N$156:$N$162</c:f>
              <c:numCache>
                <c:formatCode>0%</c:formatCode>
                <c:ptCount val="7"/>
                <c:pt idx="0">
                  <c:v>0.04</c:v>
                </c:pt>
                <c:pt idx="1">
                  <c:v>0.13</c:v>
                </c:pt>
                <c:pt idx="2">
                  <c:v>0.28000000000000003</c:v>
                </c:pt>
                <c:pt idx="3">
                  <c:v>0.23</c:v>
                </c:pt>
                <c:pt idx="4">
                  <c:v>0.2</c:v>
                </c:pt>
                <c:pt idx="5">
                  <c:v>0.06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112-2C4A-88D5-5A63DA4DC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5929202429851408E-2"/>
          <c:y val="0.16610390597605262"/>
          <c:w val="0.3322890159369371"/>
          <c:h val="0.761684538507625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06183098080482"/>
          <c:y val="0.12589952477936187"/>
          <c:w val="0.84653845688643758"/>
          <c:h val="0.71770744797429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finale-nl00002512-nl00002512.xlsx]2020 - Quesito 11'!$A$9</c:f>
              <c:strCache>
                <c:ptCount val="1"/>
                <c:pt idx="0">
                  <c:v>Emilia-Romagna - Nr di visitatori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'[Tabelle e grafici - report finale-nl00002512-nl00002512.xlsx]2020 - Quesito 11'!$B$8:$G$8</c:f>
              <c:numCache>
                <c:formatCode>General</c:formatCode>
                <c:ptCount val="6"/>
                <c:pt idx="0">
                  <c:v>2011</c:v>
                </c:pt>
                <c:pt idx="1">
                  <c:v>2015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'[Tabelle e grafici - report finale-nl00002512-nl00002512.xlsx]2020 - Quesito 11'!$B$9:$G$9</c:f>
              <c:numCache>
                <c:formatCode>_(* #,##0.00_);_(* \(#,##0.00\);_(* "-"??_);_(@_)</c:formatCode>
                <c:ptCount val="6"/>
                <c:pt idx="0">
                  <c:v>4571784</c:v>
                </c:pt>
                <c:pt idx="1">
                  <c:v>5605764</c:v>
                </c:pt>
                <c:pt idx="2">
                  <c:v>5853465</c:v>
                </c:pt>
                <c:pt idx="3">
                  <c:v>6386842</c:v>
                </c:pt>
                <c:pt idx="4">
                  <c:v>6868833</c:v>
                </c:pt>
                <c:pt idx="5">
                  <c:v>1992580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7-4C46-B123-7538C2BF7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4717864"/>
        <c:axId val="824725736"/>
      </c:barChart>
      <c:lineChart>
        <c:grouping val="standard"/>
        <c:varyColors val="0"/>
        <c:ser>
          <c:idx val="1"/>
          <c:order val="1"/>
          <c:tx>
            <c:strRef>
              <c:f>'[Tabelle e grafici - report finale-nl00002512-nl00002512.xlsx]2020 - Quesito 11'!$A$10</c:f>
              <c:strCache>
                <c:ptCount val="1"/>
                <c:pt idx="0">
                  <c:v>Variazione % rispetto anno precedente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0.11228240866443419"/>
                  <c:y val="-0.46719078424325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C7-4C46-B123-7538C2BF7D08}"/>
                </c:ext>
              </c:extLst>
            </c:dLbl>
            <c:dLbl>
              <c:idx val="2"/>
              <c:layout>
                <c:manualLayout>
                  <c:x val="-9.7681283282275197E-2"/>
                  <c:y val="-0.487827882544362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C7-4C46-B123-7538C2BF7D08}"/>
                </c:ext>
              </c:extLst>
            </c:dLbl>
            <c:dLbl>
              <c:idx val="3"/>
              <c:layout>
                <c:manualLayout>
                  <c:x val="-0.10716910386201732"/>
                  <c:y val="-0.51501716131637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C7-4C46-B123-7538C2BF7D08}"/>
                </c:ext>
              </c:extLst>
            </c:dLbl>
            <c:dLbl>
              <c:idx val="4"/>
              <c:layout>
                <c:manualLayout>
                  <c:x val="-0.10388794007645209"/>
                  <c:y val="-0.53205127766584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C7-4C46-B123-7538C2BF7D08}"/>
                </c:ext>
              </c:extLst>
            </c:dLbl>
            <c:dLbl>
              <c:idx val="5"/>
              <c:layout>
                <c:manualLayout>
                  <c:x val="-0.10857142857142857"/>
                  <c:y val="-0.217670033093689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-70,9%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3C7-4C46-B123-7538C2BF7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'[Tabelle e grafici - report finale-nl00002512-nl00002512.xlsx]2020 - Quesito 11'!$B$8:$G$8</c:f>
              <c:numCache>
                <c:formatCode>General</c:formatCode>
                <c:ptCount val="6"/>
                <c:pt idx="0">
                  <c:v>2011</c:v>
                </c:pt>
                <c:pt idx="1">
                  <c:v>2015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'[Tabelle e grafici - report finale-nl00002512-nl00002512.xlsx]2020 - Quesito 11'!$B$10:$G$10</c:f>
              <c:numCache>
                <c:formatCode>0.0%</c:formatCode>
                <c:ptCount val="6"/>
                <c:pt idx="1">
                  <c:v>0.22616554062921607</c:v>
                </c:pt>
                <c:pt idx="2">
                  <c:v>4.4186840544839207E-2</c:v>
                </c:pt>
                <c:pt idx="3">
                  <c:v>9.1121583540689152E-2</c:v>
                </c:pt>
                <c:pt idx="4">
                  <c:v>7.5466247638504291E-2</c:v>
                </c:pt>
                <c:pt idx="5">
                  <c:v>-0.70990996578312504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3C7-4C46-B123-7538C2BF7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723768"/>
        <c:axId val="824719176"/>
      </c:lineChart>
      <c:catAx>
        <c:axId val="824717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4725736"/>
        <c:crosses val="autoZero"/>
        <c:auto val="1"/>
        <c:lblAlgn val="ctr"/>
        <c:lblOffset val="100"/>
        <c:noMultiLvlLbl val="0"/>
      </c:catAx>
      <c:valAx>
        <c:axId val="82472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4717864"/>
        <c:crosses val="autoZero"/>
        <c:crossBetween val="between"/>
      </c:valAx>
      <c:valAx>
        <c:axId val="824719176"/>
        <c:scaling>
          <c:orientation val="minMax"/>
        </c:scaling>
        <c:delete val="1"/>
        <c:axPos val="r"/>
        <c:numFmt formatCode="0%" sourceLinked="0"/>
        <c:majorTickMark val="none"/>
        <c:minorTickMark val="none"/>
        <c:tickLblPos val="nextTo"/>
        <c:crossAx val="824723768"/>
        <c:crosses val="max"/>
        <c:crossBetween val="between"/>
      </c:valAx>
      <c:catAx>
        <c:axId val="824723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4719176"/>
        <c:crossesAt val="-0.8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 err="1">
                <a:effectLst/>
              </a:rPr>
              <a:t>Presenze</a:t>
            </a:r>
            <a:r>
              <a:rPr lang="en-US" sz="1400" b="0" i="0" baseline="0" dirty="0">
                <a:effectLst/>
              </a:rPr>
              <a:t> </a:t>
            </a:r>
            <a:r>
              <a:rPr lang="en-US" sz="1400" b="0" i="0" baseline="0" dirty="0" err="1">
                <a:effectLst/>
              </a:rPr>
              <a:t>Turistiche</a:t>
            </a:r>
            <a:r>
              <a:rPr lang="en-US" sz="1400" b="0" i="0" baseline="0" dirty="0">
                <a:effectLst/>
              </a:rPr>
              <a:t> - </a:t>
            </a:r>
            <a:r>
              <a:rPr lang="en-US" sz="1400" b="0" i="0" baseline="0" dirty="0" err="1">
                <a:effectLst/>
              </a:rPr>
              <a:t>Italiani</a:t>
            </a:r>
            <a:r>
              <a:rPr lang="en-US" sz="1400" b="0" i="0" baseline="0" dirty="0">
                <a:effectLst/>
              </a:rPr>
              <a:t>/</a:t>
            </a:r>
            <a:r>
              <a:rPr lang="en-US" sz="1400" b="0" i="0" baseline="0" dirty="0" err="1">
                <a:effectLst/>
              </a:rPr>
              <a:t>Stranieri</a:t>
            </a:r>
            <a:endParaRPr lang="en-US" sz="1400" b="0" i="0" baseline="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 err="1">
                <a:effectLst/>
              </a:rPr>
              <a:t>Variazione</a:t>
            </a:r>
            <a:r>
              <a:rPr lang="en-US" sz="1400" b="0" i="0" baseline="0" dirty="0">
                <a:effectLst/>
              </a:rPr>
              <a:t> % 2021 </a:t>
            </a:r>
            <a:r>
              <a:rPr lang="en-US" sz="1400" b="0" i="0" baseline="0" dirty="0" err="1">
                <a:effectLst/>
              </a:rPr>
              <a:t>sul</a:t>
            </a:r>
            <a:r>
              <a:rPr lang="en-US" sz="1400" b="0" i="0" baseline="0" dirty="0">
                <a:effectLst/>
              </a:rPr>
              <a:t> 2019</a:t>
            </a:r>
            <a:endParaRPr lang="it-IT" sz="1100" dirty="0">
              <a:effectLst/>
            </a:endParaRPr>
          </a:p>
        </c:rich>
      </c:tx>
      <c:layout>
        <c:manualLayout>
          <c:xMode val="edge"/>
          <c:yMode val="edge"/>
          <c:x val="0.27817742285962627"/>
          <c:y val="2.7850877192982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'[Tabelle e grafici - report finale.xlsx]Flussi turistici'!$C$38:$C$39</c:f>
              <c:strCache>
                <c:ptCount val="2"/>
                <c:pt idx="0">
                  <c:v>Italiani</c:v>
                </c:pt>
                <c:pt idx="1">
                  <c:v>VAR.% su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B-420D-A3F7-54B26F594AC7}"/>
              </c:ext>
            </c:extLst>
          </c:dPt>
          <c:cat>
            <c:strRef>
              <c:f>'[Tabelle e grafici - report finale.xlsx]Flussi turistici'!$A$40:$A$42</c:f>
              <c:strCache>
                <c:ptCount val="3"/>
                <c:pt idx="0">
                  <c:v>Comuni culturali</c:v>
                </c:pt>
                <c:pt idx="1">
                  <c:v>Comuni culturali misti*</c:v>
                </c:pt>
                <c:pt idx="2">
                  <c:v>Totale comuni culturali</c:v>
                </c:pt>
              </c:strCache>
            </c:strRef>
          </c:cat>
          <c:val>
            <c:numRef>
              <c:f>'[Tabelle e grafici - report finale.xlsx]Flussi turistici'!$C$40:$C$42</c:f>
              <c:numCache>
                <c:formatCode>0.0%</c:formatCode>
                <c:ptCount val="3"/>
                <c:pt idx="0">
                  <c:v>-0.29472985109546346</c:v>
                </c:pt>
                <c:pt idx="1">
                  <c:v>-0.19920020844425815</c:v>
                </c:pt>
                <c:pt idx="2">
                  <c:v>-0.23477776072970458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4B-420D-A3F7-54B26F594AC7}"/>
            </c:ext>
          </c:extLst>
        </c:ser>
        <c:ser>
          <c:idx val="3"/>
          <c:order val="3"/>
          <c:tx>
            <c:strRef>
              <c:f>'[Tabelle e grafici - report finale.xlsx]Flussi turistici'!$E$38:$E$39</c:f>
              <c:strCache>
                <c:ptCount val="2"/>
                <c:pt idx="0">
                  <c:v>Stranieri</c:v>
                </c:pt>
                <c:pt idx="1">
                  <c:v>VAR.% su 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4B-420D-A3F7-54B26F594AC7}"/>
              </c:ext>
            </c:extLst>
          </c:dPt>
          <c:cat>
            <c:strRef>
              <c:f>'[Tabelle e grafici - report finale.xlsx]Flussi turistici'!$A$40:$A$42</c:f>
              <c:strCache>
                <c:ptCount val="3"/>
                <c:pt idx="0">
                  <c:v>Comuni culturali</c:v>
                </c:pt>
                <c:pt idx="1">
                  <c:v>Comuni culturali misti*</c:v>
                </c:pt>
                <c:pt idx="2">
                  <c:v>Totale comuni culturali</c:v>
                </c:pt>
              </c:strCache>
            </c:strRef>
          </c:cat>
          <c:val>
            <c:numRef>
              <c:f>'[Tabelle e grafici - report finale.xlsx]Flussi turistici'!$E$40:$E$42</c:f>
              <c:numCache>
                <c:formatCode>0.0%</c:formatCode>
                <c:ptCount val="3"/>
                <c:pt idx="0">
                  <c:v>-0.60522241666431453</c:v>
                </c:pt>
                <c:pt idx="1">
                  <c:v>-0.49485704231883948</c:v>
                </c:pt>
                <c:pt idx="2">
                  <c:v>-0.55836008638389845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4B-420D-A3F7-54B26F594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6857176"/>
        <c:axId val="8268561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'[Tabelle e grafici - report finale.xlsx]Flussi turistici'!$B$38:$B$39</c15:sqref>
                        </c15:formulaRef>
                      </c:ext>
                    </c:extLst>
                    <c:strCache>
                      <c:ptCount val="2"/>
                      <c:pt idx="0">
                        <c:v>Italiani</c:v>
                      </c:pt>
                      <c:pt idx="1">
                        <c:v>VAR.% su 2020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'[Tabelle e grafici - report finale.xlsx]Flussi turistici'!$A$40:$A$42</c15:sqref>
                        </c15:formulaRef>
                      </c:ext>
                    </c:extLst>
                    <c:strCache>
                      <c:ptCount val="3"/>
                      <c:pt idx="0">
                        <c:v>Comuni culturali</c:v>
                      </c:pt>
                      <c:pt idx="1">
                        <c:v>Comuni culturali misti*</c:v>
                      </c:pt>
                      <c:pt idx="2">
                        <c:v>Totale comuni culturali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'[Tabelle e grafici - report finale.xlsx]Flussi turistici'!$B$40:$B$42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0.50609999999999999</c:v>
                      </c:pt>
                      <c:pt idx="1">
                        <c:v>0.2923</c:v>
                      </c:pt>
                      <c:pt idx="2">
                        <c:v>0.35849381140377701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0D4B-420D-A3F7-54B26F594AC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'[Tabelle e grafici - report finale.xlsx]Flussi turistici'!$D$38:$D$39</c15:sqref>
                        </c15:formulaRef>
                      </c:ext>
                    </c:extLst>
                    <c:strCache>
                      <c:ptCount val="2"/>
                      <c:pt idx="0">
                        <c:v>Stranieri</c:v>
                      </c:pt>
                      <c:pt idx="1">
                        <c:v>VAR.% su 2020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'[Tabelle e grafici - report finale.xlsx]Flussi turistici'!$A$40:$A$42</c15:sqref>
                        </c15:formulaRef>
                      </c:ext>
                    </c:extLst>
                    <c:strCache>
                      <c:ptCount val="3"/>
                      <c:pt idx="0">
                        <c:v>Comuni culturali</c:v>
                      </c:pt>
                      <c:pt idx="1">
                        <c:v>Comuni culturali misti*</c:v>
                      </c:pt>
                      <c:pt idx="2">
                        <c:v>Totale comuni culturali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'[Tabelle e grafici - report finale.xlsx]Flussi turistici'!$D$40:$D$42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0.67689999999999995</c:v>
                      </c:pt>
                      <c:pt idx="1">
                        <c:v>0.5958</c:v>
                      </c:pt>
                      <c:pt idx="2">
                        <c:v>0.63650780078375691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D4B-420D-A3F7-54B26F594AC7}"/>
                  </c:ext>
                </c:extLst>
              </c15:ser>
            </c15:filteredBarSeries>
          </c:ext>
        </c:extLst>
      </c:barChart>
      <c:catAx>
        <c:axId val="82685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6856192"/>
        <c:crosses val="autoZero"/>
        <c:auto val="1"/>
        <c:lblAlgn val="ctr"/>
        <c:lblOffset val="100"/>
        <c:noMultiLvlLbl val="0"/>
      </c:catAx>
      <c:valAx>
        <c:axId val="82685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6857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'[Tabelle e grafici - report finale-nl00002512.xlsx]2020 - Quesito 6 e 6.1'!$J$28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finale-nl00002512.xlsx]2020 - Quesito 6 e 6.1'!$I$29:$I$38</c:f>
              <c:strCache>
                <c:ptCount val="10"/>
                <c:pt idx="0">
                  <c:v>*Pubblico/Privato - Altra Tipologia</c:v>
                </c:pt>
                <c:pt idx="1">
                  <c:v>Privato - Privato cittadino</c:v>
                </c:pt>
                <c:pt idx="2">
                  <c:v>Privato - Associazione non riconosciuta (non iscritta al registro delle persone giuridiche)</c:v>
                </c:pt>
                <c:pt idx="3">
                  <c:v>Privato - Società di persone o capitali</c:v>
                </c:pt>
                <c:pt idx="4">
                  <c:v>Privato - Ente ecclesiastico o religioso</c:v>
                </c:pt>
                <c:pt idx="5">
                  <c:v>Pubblico - Università pubblica</c:v>
                </c:pt>
                <c:pt idx="6">
                  <c:v>Privato - Associazione riconosciuta (iscritta al registro delle persone giuridiche)</c:v>
                </c:pt>
                <c:pt idx="7">
                  <c:v>Pubblico - Ministero per i beni e le attività culturali e del turismo (MiBACT)</c:v>
                </c:pt>
                <c:pt idx="8">
                  <c:v>Privato - Fondazione non bancaria</c:v>
                </c:pt>
                <c:pt idx="9">
                  <c:v>Pubblico - Comune</c:v>
                </c:pt>
              </c:strCache>
            </c:strRef>
          </c:cat>
          <c:val>
            <c:numRef>
              <c:f>'[Tabelle e grafici - report finale-nl00002512.xlsx]2020 - Quesito 6 e 6.1'!$J$29:$J$38</c:f>
              <c:numCache>
                <c:formatCode>0%</c:formatCode>
                <c:ptCount val="10"/>
                <c:pt idx="0">
                  <c:v>7.0000000000000007E-2</c:v>
                </c:pt>
                <c:pt idx="1">
                  <c:v>3.482587064676617E-2</c:v>
                </c:pt>
                <c:pt idx="2">
                  <c:v>3.9800995024875621E-2</c:v>
                </c:pt>
                <c:pt idx="3">
                  <c:v>4.7263681592039801E-2</c:v>
                </c:pt>
                <c:pt idx="4">
                  <c:v>4.975124378109453E-2</c:v>
                </c:pt>
                <c:pt idx="5">
                  <c:v>5.4726368159203981E-2</c:v>
                </c:pt>
                <c:pt idx="6">
                  <c:v>6.2189054726368161E-2</c:v>
                </c:pt>
                <c:pt idx="7">
                  <c:v>6.4676616915422883E-2</c:v>
                </c:pt>
                <c:pt idx="8">
                  <c:v>6.965174129353234E-2</c:v>
                </c:pt>
                <c:pt idx="9">
                  <c:v>0.50995024875621886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6-8548-BC3E-9ED7EF265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82158176"/>
        <c:axId val="582158832"/>
      </c:barChart>
      <c:catAx>
        <c:axId val="58215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2158832"/>
        <c:crosses val="autoZero"/>
        <c:auto val="1"/>
        <c:lblAlgn val="ctr"/>
        <c:lblOffset val="100"/>
        <c:noMultiLvlLbl val="0"/>
      </c:catAx>
      <c:valAx>
        <c:axId val="58215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215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 err="1">
                <a:effectLst/>
              </a:rPr>
              <a:t>Presenze</a:t>
            </a:r>
            <a:r>
              <a:rPr lang="en-US" sz="1400" b="0" i="0" baseline="0" dirty="0">
                <a:effectLst/>
              </a:rPr>
              <a:t> </a:t>
            </a:r>
            <a:r>
              <a:rPr lang="en-US" sz="1400" b="0" i="0" baseline="0" dirty="0" err="1">
                <a:effectLst/>
              </a:rPr>
              <a:t>Turistiche</a:t>
            </a:r>
            <a:r>
              <a:rPr lang="en-US" sz="1400" b="0" i="0" baseline="0" dirty="0">
                <a:effectLst/>
              </a:rPr>
              <a:t> - </a:t>
            </a:r>
            <a:r>
              <a:rPr lang="en-US" sz="1400" b="0" i="0" baseline="0" dirty="0" err="1">
                <a:effectLst/>
              </a:rPr>
              <a:t>Italiani</a:t>
            </a:r>
            <a:r>
              <a:rPr lang="en-US" sz="1400" b="0" i="0" baseline="0" dirty="0">
                <a:effectLst/>
              </a:rPr>
              <a:t>/</a:t>
            </a:r>
            <a:r>
              <a:rPr lang="en-US" sz="1400" b="0" i="0" baseline="0" dirty="0" err="1">
                <a:effectLst/>
              </a:rPr>
              <a:t>Stranieri</a:t>
            </a:r>
            <a:endParaRPr lang="en-US" sz="1400" b="0" i="0" baseline="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 err="1">
                <a:effectLst/>
              </a:rPr>
              <a:t>Variazione</a:t>
            </a:r>
            <a:r>
              <a:rPr lang="en-US" sz="1400" b="0" i="0" baseline="0" dirty="0">
                <a:effectLst/>
              </a:rPr>
              <a:t> %  2021 </a:t>
            </a:r>
            <a:r>
              <a:rPr lang="en-US" sz="1400" b="0" i="0" baseline="0" dirty="0" err="1">
                <a:effectLst/>
              </a:rPr>
              <a:t>sul</a:t>
            </a:r>
            <a:r>
              <a:rPr lang="en-US" sz="1400" b="0" i="0" baseline="0" dirty="0">
                <a:effectLst/>
              </a:rPr>
              <a:t> 2020</a:t>
            </a:r>
            <a:endParaRPr lang="it-IT" sz="1100" dirty="0">
              <a:effectLst/>
            </a:endParaRPr>
          </a:p>
        </c:rich>
      </c:tx>
      <c:layout>
        <c:manualLayout>
          <c:xMode val="edge"/>
          <c:yMode val="edge"/>
          <c:x val="0.28283507059954166"/>
          <c:y val="2.4931291715744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finale.xlsx]Flussi turistici'!$B$38:$B$39</c:f>
              <c:strCache>
                <c:ptCount val="2"/>
                <c:pt idx="0">
                  <c:v>Italiani</c:v>
                </c:pt>
                <c:pt idx="1">
                  <c:v>VAR.% su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B6-4595-BDEF-2FA4FD3DC225}"/>
              </c:ext>
            </c:extLst>
          </c:dPt>
          <c:cat>
            <c:strRef>
              <c:f>'[Tabelle e grafici - report finale.xlsx]Flussi turistici'!$A$40:$A$42</c:f>
              <c:strCache>
                <c:ptCount val="3"/>
                <c:pt idx="0">
                  <c:v>Comuni culturali</c:v>
                </c:pt>
                <c:pt idx="1">
                  <c:v>Comuni culturali misti*</c:v>
                </c:pt>
                <c:pt idx="2">
                  <c:v>Totale comuni culturali</c:v>
                </c:pt>
              </c:strCache>
            </c:strRef>
          </c:cat>
          <c:val>
            <c:numRef>
              <c:f>'[Tabelle e grafici - report finale.xlsx]Flussi turistici'!$B$40:$B$42</c:f>
              <c:numCache>
                <c:formatCode>0.0%</c:formatCode>
                <c:ptCount val="3"/>
                <c:pt idx="0">
                  <c:v>0.50609999999999999</c:v>
                </c:pt>
                <c:pt idx="1">
                  <c:v>0.2923</c:v>
                </c:pt>
                <c:pt idx="2">
                  <c:v>0.35849381140377701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B6-4595-BDEF-2FA4FD3DC225}"/>
            </c:ext>
          </c:extLst>
        </c:ser>
        <c:ser>
          <c:idx val="2"/>
          <c:order val="2"/>
          <c:tx>
            <c:strRef>
              <c:f>'[Tabelle e grafici - report finale.xlsx]Flussi turistici'!$D$38:$D$39</c:f>
              <c:strCache>
                <c:ptCount val="2"/>
                <c:pt idx="0">
                  <c:v>Stranieri</c:v>
                </c:pt>
                <c:pt idx="1">
                  <c:v>VAR.% su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0B6-4595-BDEF-2FA4FD3DC225}"/>
              </c:ext>
            </c:extLst>
          </c:dPt>
          <c:cat>
            <c:strRef>
              <c:f>'[Tabelle e grafici - report finale.xlsx]Flussi turistici'!$A$40:$A$42</c:f>
              <c:strCache>
                <c:ptCount val="3"/>
                <c:pt idx="0">
                  <c:v>Comuni culturali</c:v>
                </c:pt>
                <c:pt idx="1">
                  <c:v>Comuni culturali misti*</c:v>
                </c:pt>
                <c:pt idx="2">
                  <c:v>Totale comuni culturali</c:v>
                </c:pt>
              </c:strCache>
            </c:strRef>
          </c:cat>
          <c:val>
            <c:numRef>
              <c:f>'[Tabelle e grafici - report finale.xlsx]Flussi turistici'!$D$40:$D$42</c:f>
              <c:numCache>
                <c:formatCode>0.0%</c:formatCode>
                <c:ptCount val="3"/>
                <c:pt idx="0">
                  <c:v>0.67689999999999995</c:v>
                </c:pt>
                <c:pt idx="1">
                  <c:v>0.5958</c:v>
                </c:pt>
                <c:pt idx="2">
                  <c:v>0.63650780078375691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B6-4595-BDEF-2FA4FD3DC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6857176"/>
        <c:axId val="8268561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'[Tabelle e grafici - report finale.xlsx]Flussi turistici'!$C$38:$C$39</c15:sqref>
                        </c15:formulaRef>
                      </c:ext>
                    </c:extLst>
                    <c:strCache>
                      <c:ptCount val="2"/>
                      <c:pt idx="0">
                        <c:v>Italiani</c:v>
                      </c:pt>
                      <c:pt idx="1">
                        <c:v>VAR.% su 2019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'[Tabelle e grafici - report finale.xlsx]Flussi turistici'!$A$40:$A$42</c15:sqref>
                        </c15:formulaRef>
                      </c:ext>
                    </c:extLst>
                    <c:strCache>
                      <c:ptCount val="3"/>
                      <c:pt idx="0">
                        <c:v>Comuni culturali</c:v>
                      </c:pt>
                      <c:pt idx="1">
                        <c:v>Comuni culturali misti*</c:v>
                      </c:pt>
                      <c:pt idx="2">
                        <c:v>Totale comuni culturali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'[Tabelle e grafici - report finale.xlsx]Flussi turistici'!$C$40:$C$42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-0.29472985109546346</c:v>
                      </c:pt>
                      <c:pt idx="1">
                        <c:v>-0.19920020844425815</c:v>
                      </c:pt>
                      <c:pt idx="2">
                        <c:v>-0.23477776072970458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0B6-4595-BDEF-2FA4FD3DC22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'[Tabelle e grafici - report finale.xlsx]Flussi turistici'!$E$38:$E$39</c15:sqref>
                        </c15:formulaRef>
                      </c:ext>
                    </c:extLst>
                    <c:strCache>
                      <c:ptCount val="2"/>
                      <c:pt idx="0">
                        <c:v>Stranieri</c:v>
                      </c:pt>
                      <c:pt idx="1">
                        <c:v>VAR.% su 2019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'[Tabelle e grafici - report finale.xlsx]Flussi turistici'!$A$40:$A$42</c15:sqref>
                        </c15:formulaRef>
                      </c:ext>
                    </c:extLst>
                    <c:strCache>
                      <c:ptCount val="3"/>
                      <c:pt idx="0">
                        <c:v>Comuni culturali</c:v>
                      </c:pt>
                      <c:pt idx="1">
                        <c:v>Comuni culturali misti*</c:v>
                      </c:pt>
                      <c:pt idx="2">
                        <c:v>Totale comuni culturali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'[Tabelle e grafici - report finale.xlsx]Flussi turistici'!$E$40:$E$42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-0.60522241666431453</c:v>
                      </c:pt>
                      <c:pt idx="1">
                        <c:v>-0.49485704231883948</c:v>
                      </c:pt>
                      <c:pt idx="2">
                        <c:v>-0.55836008638389845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0B6-4595-BDEF-2FA4FD3DC225}"/>
                  </c:ext>
                </c:extLst>
              </c15:ser>
            </c15:filteredBarSeries>
          </c:ext>
        </c:extLst>
      </c:barChart>
      <c:catAx>
        <c:axId val="82685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6856192"/>
        <c:crosses val="autoZero"/>
        <c:auto val="1"/>
        <c:lblAlgn val="ctr"/>
        <c:lblOffset val="100"/>
        <c:noMultiLvlLbl val="0"/>
      </c:catAx>
      <c:valAx>
        <c:axId val="82685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6857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328691977906705E-2"/>
          <c:y val="1.5390470018239528E-2"/>
          <c:w val="0.94134974191451926"/>
          <c:h val="0.86744082197290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finale.xlsx]2020 - Quesiti 12_13'!$A$8</c:f>
              <c:strCache>
                <c:ptCount val="1"/>
                <c:pt idx="0">
                  <c:v>Pre  lockdown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'[Tabelle e grafici - report finale.xlsx]2020 - Quesiti 12_13'!$B$7:$F$7</c:f>
              <c:strCache>
                <c:ptCount val="5"/>
                <c:pt idx="0">
                  <c:v>Personale interno</c:v>
                </c:pt>
                <c:pt idx="1">
                  <c:v>Personale di imprese e/o enti esterni</c:v>
                </c:pt>
                <c:pt idx="2">
                  <c:v>Collaboratori/consulenti esterni</c:v>
                </c:pt>
                <c:pt idx="3">
                  <c:v>*Volontari</c:v>
                </c:pt>
                <c:pt idx="4">
                  <c:v>*Stagisti</c:v>
                </c:pt>
              </c:strCache>
            </c:strRef>
          </c:cat>
          <c:val>
            <c:numRef>
              <c:f>'[Tabelle e grafici - report finale.xlsx]2020 - Quesiti 12_13'!$B$8:$F$8</c:f>
              <c:numCache>
                <c:formatCode>General</c:formatCode>
                <c:ptCount val="5"/>
                <c:pt idx="0">
                  <c:v>1602</c:v>
                </c:pt>
                <c:pt idx="1">
                  <c:v>650</c:v>
                </c:pt>
                <c:pt idx="2">
                  <c:v>469</c:v>
                </c:pt>
                <c:pt idx="3">
                  <c:v>1154</c:v>
                </c:pt>
                <c:pt idx="4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1-544B-A356-D311AF3C152B}"/>
            </c:ext>
          </c:extLst>
        </c:ser>
        <c:ser>
          <c:idx val="1"/>
          <c:order val="1"/>
          <c:tx>
            <c:strRef>
              <c:f>'[Tabelle e grafici - report finale.xlsx]2020 - Quesiti 12_13'!$A$9</c:f>
              <c:strCache>
                <c:ptCount val="1"/>
                <c:pt idx="0">
                  <c:v> Dicembre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'[Tabelle e grafici - report finale.xlsx]2020 - Quesiti 12_13'!$B$7:$F$7</c:f>
              <c:strCache>
                <c:ptCount val="5"/>
                <c:pt idx="0">
                  <c:v>Personale interno</c:v>
                </c:pt>
                <c:pt idx="1">
                  <c:v>Personale di imprese e/o enti esterni</c:v>
                </c:pt>
                <c:pt idx="2">
                  <c:v>Collaboratori/consulenti esterni</c:v>
                </c:pt>
                <c:pt idx="3">
                  <c:v>*Volontari</c:v>
                </c:pt>
                <c:pt idx="4">
                  <c:v>*Stagisti</c:v>
                </c:pt>
              </c:strCache>
            </c:strRef>
          </c:cat>
          <c:val>
            <c:numRef>
              <c:f>'[Tabelle e grafici - report finale.xlsx]2020 - Quesiti 12_13'!$B$9:$F$9</c:f>
              <c:numCache>
                <c:formatCode>General</c:formatCode>
                <c:ptCount val="5"/>
                <c:pt idx="0">
                  <c:v>1477</c:v>
                </c:pt>
                <c:pt idx="1">
                  <c:v>471</c:v>
                </c:pt>
                <c:pt idx="2">
                  <c:v>310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41-544B-A356-D311AF3C1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7789448"/>
        <c:axId val="777797320"/>
      </c:barChart>
      <c:lineChart>
        <c:grouping val="standard"/>
        <c:varyColors val="0"/>
        <c:ser>
          <c:idx val="2"/>
          <c:order val="2"/>
          <c:tx>
            <c:strRef>
              <c:f>'[Tabelle e grafici - report finale.xlsx]2020 - Quesiti 12_13'!$A$10</c:f>
              <c:strCache>
                <c:ptCount val="1"/>
                <c:pt idx="0">
                  <c:v>Variazione %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41549258741458E-2"/>
                  <c:y val="-0.5698025570655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41-544B-A356-D311AF3C152B}"/>
                </c:ext>
              </c:extLst>
            </c:dLbl>
            <c:dLbl>
              <c:idx val="1"/>
              <c:layout>
                <c:manualLayout>
                  <c:x val="-1.0660207318997091E-2"/>
                  <c:y val="-0.14786863743912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41-544B-A356-D311AF3C152B}"/>
                </c:ext>
              </c:extLst>
            </c:dLbl>
            <c:dLbl>
              <c:idx val="2"/>
              <c:layout>
                <c:manualLayout>
                  <c:x val="-9.1324569230747648E-3"/>
                  <c:y val="-9.3329957523512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41-544B-A356-D311AF3C152B}"/>
                </c:ext>
              </c:extLst>
            </c:dLbl>
            <c:dLbl>
              <c:idx val="3"/>
              <c:layout>
                <c:manualLayout>
                  <c:x val="-3.8812785388127852E-2"/>
                  <c:y val="-0.28295457077259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41-544B-A356-D311AF3C152B}"/>
                </c:ext>
              </c:extLst>
            </c:dLbl>
            <c:dLbl>
              <c:idx val="4"/>
              <c:layout>
                <c:manualLayout>
                  <c:x val="-3.1963470319634701E-2"/>
                  <c:y val="-7.9898466493621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41-544B-A356-D311AF3C152B}"/>
                </c:ext>
              </c:extLst>
            </c:dLbl>
            <c:spPr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70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'[Tabelle e grafici - report finale.xlsx]2020 - Quesiti 12_13'!$B$7:$F$7</c:f>
              <c:strCache>
                <c:ptCount val="5"/>
                <c:pt idx="0">
                  <c:v>Personale interno</c:v>
                </c:pt>
                <c:pt idx="1">
                  <c:v>Personale di imprese e/o enti esterni</c:v>
                </c:pt>
                <c:pt idx="2">
                  <c:v>Collaboratori/consulenti esterni</c:v>
                </c:pt>
                <c:pt idx="3">
                  <c:v>*Volontari</c:v>
                </c:pt>
                <c:pt idx="4">
                  <c:v>*Stagisti</c:v>
                </c:pt>
              </c:strCache>
            </c:strRef>
          </c:cat>
          <c:val>
            <c:numRef>
              <c:f>'[Tabelle e grafici - report finale.xlsx]2020 - Quesiti 12_13'!$B$10:$F$10</c:f>
              <c:numCache>
                <c:formatCode>0.0%</c:formatCode>
                <c:ptCount val="5"/>
                <c:pt idx="0">
                  <c:v>-7.8027465667915102E-2</c:v>
                </c:pt>
                <c:pt idx="1">
                  <c:v>-0.27538461538461539</c:v>
                </c:pt>
                <c:pt idx="2">
                  <c:v>-0.33901918976545842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541-544B-A356-D311AF3C1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0467168"/>
        <c:axId val="770468480"/>
      </c:lineChart>
      <c:catAx>
        <c:axId val="777789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7797320"/>
        <c:crosses val="autoZero"/>
        <c:auto val="1"/>
        <c:lblAlgn val="ctr"/>
        <c:lblOffset val="100"/>
        <c:noMultiLvlLbl val="0"/>
      </c:catAx>
      <c:valAx>
        <c:axId val="77779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7789448"/>
        <c:crosses val="autoZero"/>
        <c:crossBetween val="between"/>
      </c:valAx>
      <c:valAx>
        <c:axId val="770468480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770467168"/>
        <c:crosses val="max"/>
        <c:crossBetween val="between"/>
      </c:valAx>
      <c:catAx>
        <c:axId val="770467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0468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0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Valori medi (in euro)</a:t>
            </a:r>
            <a:endParaRPr lang="it-IT" sz="14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finale-nl00002512.xlsx]Osservatorio - 3'!$A$66</c:f>
              <c:strCache>
                <c:ptCount val="1"/>
                <c:pt idx="0">
                  <c:v>1 Fase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'[Tabelle e grafici - report finale-nl00002512.xlsx]Osservatorio - 3'!$B$65:$G$65</c:f>
              <c:strCache>
                <c:ptCount val="1"/>
                <c:pt idx="0">
                  <c:v>Perdita media</c:v>
                </c:pt>
              </c:strCache>
              <c:extLst/>
            </c:strRef>
          </c:cat>
          <c:val>
            <c:numRef>
              <c:f>'[Tabelle e grafici - report finale-nl00002512.xlsx]Osservatorio - 3'!$B$66:$G$66</c:f>
              <c:numCache>
                <c:formatCode>_(* #,##0.00_);_(* \(#,##0.00\);_(* "-"??_);_(@_)</c:formatCode>
                <c:ptCount val="1"/>
                <c:pt idx="0">
                  <c:v>23635.483516483517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6FD-C345-88CF-9E57FC020407}"/>
            </c:ext>
          </c:extLst>
        </c:ser>
        <c:ser>
          <c:idx val="1"/>
          <c:order val="1"/>
          <c:tx>
            <c:strRef>
              <c:f>'[Tabelle e grafici - report finale-nl00002512.xlsx]Osservatorio - 3'!$A$67</c:f>
              <c:strCache>
                <c:ptCount val="1"/>
                <c:pt idx="0">
                  <c:v>2 Fase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'[Tabelle e grafici - report finale-nl00002512.xlsx]Osservatorio - 3'!$B$65:$G$65</c:f>
              <c:strCache>
                <c:ptCount val="1"/>
                <c:pt idx="0">
                  <c:v>Perdita media</c:v>
                </c:pt>
              </c:strCache>
              <c:extLst/>
            </c:strRef>
          </c:cat>
          <c:val>
            <c:numRef>
              <c:f>'[Tabelle e grafici - report finale-nl00002512.xlsx]Osservatorio - 3'!$B$67:$G$67</c:f>
              <c:numCache>
                <c:formatCode>_(* #,##0.00_);_(* \(#,##0.00\);_(* "-"??_);_(@_)</c:formatCode>
                <c:ptCount val="1"/>
                <c:pt idx="0">
                  <c:v>22392.350877192981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6FD-C345-88CF-9E57FC020407}"/>
            </c:ext>
          </c:extLst>
        </c:ser>
        <c:ser>
          <c:idx val="2"/>
          <c:order val="2"/>
          <c:tx>
            <c:strRef>
              <c:f>'[Tabelle e grafici - report finale-nl00002512.xlsx]Osservatorio - 3'!$A$68</c:f>
              <c:strCache>
                <c:ptCount val="1"/>
                <c:pt idx="0">
                  <c:v>3 Fase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'[Tabelle e grafici - report finale-nl00002512.xlsx]Osservatorio - 3'!$B$65:$G$65</c:f>
              <c:strCache>
                <c:ptCount val="1"/>
                <c:pt idx="0">
                  <c:v>Perdita media</c:v>
                </c:pt>
              </c:strCache>
              <c:extLst/>
            </c:strRef>
          </c:cat>
          <c:val>
            <c:numRef>
              <c:f>'[Tabelle e grafici - report finale-nl00002512.xlsx]Osservatorio - 3'!$B$68:$G$68</c:f>
              <c:numCache>
                <c:formatCode>_(* #,##0.00_);_(* \(#,##0.00\);_(* "-"??_);_(@_)</c:formatCode>
                <c:ptCount val="1"/>
                <c:pt idx="0">
                  <c:v>16671.106382978724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6FD-C345-88CF-9E57FC020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177144"/>
        <c:axId val="584169272"/>
      </c:barChart>
      <c:catAx>
        <c:axId val="58417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4169272"/>
        <c:crosses val="autoZero"/>
        <c:auto val="1"/>
        <c:lblAlgn val="ctr"/>
        <c:lblOffset val="100"/>
        <c:noMultiLvlLbl val="0"/>
      </c:catAx>
      <c:valAx>
        <c:axId val="584169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4177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Ripartizione delle</a:t>
            </a:r>
            <a:r>
              <a:rPr lang="it-IT" baseline="0"/>
              <a:t> perdite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finale-nl00002512.xlsx]Osservatorio - 3'!$J$66</c:f>
              <c:strCache>
                <c:ptCount val="1"/>
                <c:pt idx="0">
                  <c:v>1 Fase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'[Tabelle e grafici - report finale-nl00002512.xlsx]Osservatorio - 3'!$K$65:$N$65</c:f>
              <c:strCache>
                <c:ptCount val="4"/>
                <c:pt idx="0">
                  <c:v>Da biglietteria</c:v>
                </c:pt>
                <c:pt idx="1">
                  <c:v>da caffetteria/bookshop</c:v>
                </c:pt>
                <c:pt idx="2">
                  <c:v>da affitto spazi a terzi</c:v>
                </c:pt>
                <c:pt idx="3">
                  <c:v>altro</c:v>
                </c:pt>
              </c:strCache>
            </c:strRef>
          </c:cat>
          <c:val>
            <c:numRef>
              <c:f>'[Tabelle e grafici - report finale-nl00002512.xlsx]Osservatorio - 3'!$K$66:$N$66</c:f>
              <c:numCache>
                <c:formatCode>0%</c:formatCode>
                <c:ptCount val="4"/>
                <c:pt idx="0">
                  <c:v>0.72111776435969577</c:v>
                </c:pt>
                <c:pt idx="1">
                  <c:v>9.0667365931926716E-2</c:v>
                </c:pt>
                <c:pt idx="2">
                  <c:v>0.1001032625094789</c:v>
                </c:pt>
                <c:pt idx="3">
                  <c:v>8.8111607198898656E-2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A-5346-8DB9-007B8C3B5F73}"/>
            </c:ext>
          </c:extLst>
        </c:ser>
        <c:ser>
          <c:idx val="1"/>
          <c:order val="1"/>
          <c:tx>
            <c:strRef>
              <c:f>'[Tabelle e grafici - report finale-nl00002512.xlsx]Osservatorio - 3'!$J$67</c:f>
              <c:strCache>
                <c:ptCount val="1"/>
                <c:pt idx="0">
                  <c:v>2 Fase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'[Tabelle e grafici - report finale-nl00002512.xlsx]Osservatorio - 3'!$K$65:$N$65</c:f>
              <c:strCache>
                <c:ptCount val="4"/>
                <c:pt idx="0">
                  <c:v>Da biglietteria</c:v>
                </c:pt>
                <c:pt idx="1">
                  <c:v>da caffetteria/bookshop</c:v>
                </c:pt>
                <c:pt idx="2">
                  <c:v>da affitto spazi a terzi</c:v>
                </c:pt>
                <c:pt idx="3">
                  <c:v>altro</c:v>
                </c:pt>
              </c:strCache>
            </c:strRef>
          </c:cat>
          <c:val>
            <c:numRef>
              <c:f>'[Tabelle e grafici - report finale-nl00002512.xlsx]Osservatorio - 3'!$K$67:$N$67</c:f>
              <c:numCache>
                <c:formatCode>0%</c:formatCode>
                <c:ptCount val="4"/>
                <c:pt idx="0">
                  <c:v>0.76745191810486668</c:v>
                </c:pt>
                <c:pt idx="1">
                  <c:v>8.8240501925782922E-2</c:v>
                </c:pt>
                <c:pt idx="2">
                  <c:v>5.9710239398792192E-2</c:v>
                </c:pt>
                <c:pt idx="3">
                  <c:v>8.4597340570558247E-2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A-5346-8DB9-007B8C3B5F73}"/>
            </c:ext>
          </c:extLst>
        </c:ser>
        <c:ser>
          <c:idx val="2"/>
          <c:order val="2"/>
          <c:tx>
            <c:strRef>
              <c:f>'[Tabelle e grafici - report finale-nl00002512.xlsx]Osservatorio - 3'!$J$68</c:f>
              <c:strCache>
                <c:ptCount val="1"/>
                <c:pt idx="0">
                  <c:v>3 Fase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'[Tabelle e grafici - report finale-nl00002512.xlsx]Osservatorio - 3'!$K$65:$N$65</c:f>
              <c:strCache>
                <c:ptCount val="4"/>
                <c:pt idx="0">
                  <c:v>Da biglietteria</c:v>
                </c:pt>
                <c:pt idx="1">
                  <c:v>da caffetteria/bookshop</c:v>
                </c:pt>
                <c:pt idx="2">
                  <c:v>da affitto spazi a terzi</c:v>
                </c:pt>
                <c:pt idx="3">
                  <c:v>altro</c:v>
                </c:pt>
              </c:strCache>
            </c:strRef>
          </c:cat>
          <c:val>
            <c:numRef>
              <c:f>'[Tabelle e grafici - report finale-nl00002512.xlsx]Osservatorio - 3'!$K$68:$N$68</c:f>
              <c:numCache>
                <c:formatCode>0%</c:formatCode>
                <c:ptCount val="4"/>
                <c:pt idx="0">
                  <c:v>0.70540188018000316</c:v>
                </c:pt>
                <c:pt idx="1">
                  <c:v>0.1298092508123368</c:v>
                </c:pt>
                <c:pt idx="2">
                  <c:v>8.818289255713159E-2</c:v>
                </c:pt>
                <c:pt idx="3">
                  <c:v>7.6605976450528496E-2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2A-5346-8DB9-007B8C3B5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1123368"/>
        <c:axId val="871120744"/>
      </c:barChart>
      <c:catAx>
        <c:axId val="87112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1120744"/>
        <c:crosses val="autoZero"/>
        <c:auto val="1"/>
        <c:lblAlgn val="ctr"/>
        <c:lblOffset val="100"/>
        <c:noMultiLvlLbl val="0"/>
      </c:catAx>
      <c:valAx>
        <c:axId val="871120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1123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0" i="0">
                <a:latin typeface="Arial Narrow" panose="020B0604020202020204" pitchFamily="34" charset="0"/>
                <a:cs typeface="Arial Narrow" panose="020B0604020202020204" pitchFamily="34" charset="0"/>
              </a:rPr>
              <a:t>Eventi annullati - Valori Medi</a:t>
            </a:r>
          </a:p>
        </c:rich>
      </c:tx>
      <c:layout>
        <c:manualLayout>
          <c:xMode val="edge"/>
          <c:yMode val="edge"/>
          <c:x val="0.24061429806245732"/>
          <c:y val="1.3604536427845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finale-nl00002512.xlsx]Osservatorio - 3'!$J$85</c:f>
              <c:strCache>
                <c:ptCount val="1"/>
                <c:pt idx="0">
                  <c:v>1 Fase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'[Tabelle e grafici - report finale-nl00002512.xlsx]Osservatorio - 3'!$K$84:$M$84</c:f>
              <c:strCache>
                <c:ptCount val="3"/>
                <c:pt idx="0">
                  <c:v>Numero Eventi (incontri, seminari,  conferenze, ecc.) annullati</c:v>
                </c:pt>
                <c:pt idx="1">
                  <c:v>Numero Visite guidate con gruppi scolastici e laboratori annullati</c:v>
                </c:pt>
                <c:pt idx="2">
                  <c:v>Numero Visite guidate con gruppi organizzati annullati</c:v>
                </c:pt>
              </c:strCache>
            </c:strRef>
          </c:cat>
          <c:val>
            <c:numRef>
              <c:f>'[Tabelle e grafici - report finale-nl00002512.xlsx]Osservatorio - 3'!$K$85:$M$85</c:f>
              <c:numCache>
                <c:formatCode>0</c:formatCode>
                <c:ptCount val="3"/>
                <c:pt idx="0" formatCode="General">
                  <c:v>5</c:v>
                </c:pt>
                <c:pt idx="1">
                  <c:v>48.058823529411768</c:v>
                </c:pt>
                <c:pt idx="2">
                  <c:v>24.911764705882351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C0-F144-AD78-01015F668BF0}"/>
            </c:ext>
          </c:extLst>
        </c:ser>
        <c:ser>
          <c:idx val="1"/>
          <c:order val="1"/>
          <c:tx>
            <c:strRef>
              <c:f>'[Tabelle e grafici - report finale-nl00002512.xlsx]Osservatorio - 3'!$J$86</c:f>
              <c:strCache>
                <c:ptCount val="1"/>
                <c:pt idx="0">
                  <c:v>2 Fase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'[Tabelle e grafici - report finale-nl00002512.xlsx]Osservatorio - 3'!$K$84:$M$84</c:f>
              <c:strCache>
                <c:ptCount val="3"/>
                <c:pt idx="0">
                  <c:v>Numero Eventi (incontri, seminari,  conferenze, ecc.) annullati</c:v>
                </c:pt>
                <c:pt idx="1">
                  <c:v>Numero Visite guidate con gruppi scolastici e laboratori annullati</c:v>
                </c:pt>
                <c:pt idx="2">
                  <c:v>Numero Visite guidate con gruppi organizzati annullati</c:v>
                </c:pt>
              </c:strCache>
            </c:strRef>
          </c:cat>
          <c:val>
            <c:numRef>
              <c:f>'[Tabelle e grafici - report finale-nl00002512.xlsx]Osservatorio - 3'!$K$86:$M$86</c:f>
              <c:numCache>
                <c:formatCode>0</c:formatCode>
                <c:ptCount val="3"/>
                <c:pt idx="0">
                  <c:v>4.2833333333333332</c:v>
                </c:pt>
                <c:pt idx="1">
                  <c:v>51.583333333333336</c:v>
                </c:pt>
                <c:pt idx="2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C0-F144-AD78-01015F668BF0}"/>
            </c:ext>
          </c:extLst>
        </c:ser>
        <c:ser>
          <c:idx val="2"/>
          <c:order val="2"/>
          <c:tx>
            <c:strRef>
              <c:f>'[Tabelle e grafici - report finale-nl00002512.xlsx]Osservatorio - 3'!$J$87</c:f>
              <c:strCache>
                <c:ptCount val="1"/>
                <c:pt idx="0">
                  <c:v>3 Fase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'[Tabelle e grafici - report finale-nl00002512.xlsx]Osservatorio - 3'!$K$84:$M$84</c:f>
              <c:strCache>
                <c:ptCount val="3"/>
                <c:pt idx="0">
                  <c:v>Numero Eventi (incontri, seminari,  conferenze, ecc.) annullati</c:v>
                </c:pt>
                <c:pt idx="1">
                  <c:v>Numero Visite guidate con gruppi scolastici e laboratori annullati</c:v>
                </c:pt>
                <c:pt idx="2">
                  <c:v>Numero Visite guidate con gruppi organizzati annullati</c:v>
                </c:pt>
              </c:strCache>
            </c:strRef>
          </c:cat>
          <c:val>
            <c:numRef>
              <c:f>'[Tabelle e grafici - report finale-nl00002512.xlsx]Osservatorio - 3'!$K$87:$M$87</c:f>
              <c:numCache>
                <c:formatCode>0</c:formatCode>
                <c:ptCount val="3"/>
                <c:pt idx="0">
                  <c:v>5.2222222222222223</c:v>
                </c:pt>
                <c:pt idx="1">
                  <c:v>33.06666666666667</c:v>
                </c:pt>
                <c:pt idx="2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C0-F144-AD78-01015F668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3142472"/>
        <c:axId val="743141160"/>
      </c:barChart>
      <c:catAx>
        <c:axId val="74314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3141160"/>
        <c:crosses val="autoZero"/>
        <c:auto val="1"/>
        <c:lblAlgn val="ctr"/>
        <c:lblOffset val="100"/>
        <c:noMultiLvlLbl val="0"/>
      </c:catAx>
      <c:valAx>
        <c:axId val="743141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314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finale-nl00002512.xlsx]Osservatorio - 3'!$J$79</c:f>
              <c:strCache>
                <c:ptCount val="1"/>
                <c:pt idx="0">
                  <c:v>1 Fase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'[Tabelle e grafici - report finale-nl00002512.xlsx]Osservatorio - 3'!$K$78:$O$78</c:f>
              <c:strCache>
                <c:ptCount val="1"/>
                <c:pt idx="0">
                  <c:v> Stima perdita media per Museo/Istituto </c:v>
                </c:pt>
              </c:strCache>
              <c:extLst/>
            </c:strRef>
          </c:cat>
          <c:val>
            <c:numRef>
              <c:f>'[Tabelle e grafici - report finale-nl00002512.xlsx]Osservatorio - 3'!$K$79:$O$79</c:f>
              <c:numCache>
                <c:formatCode>_-* #,##0_-;\-* #,##0_-;_-* "-"??_-;_-@_-</c:formatCode>
                <c:ptCount val="1"/>
                <c:pt idx="0">
                  <c:v>7038.8921568627447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875-7D45-9CB6-9FBAB8571659}"/>
            </c:ext>
          </c:extLst>
        </c:ser>
        <c:ser>
          <c:idx val="1"/>
          <c:order val="1"/>
          <c:tx>
            <c:strRef>
              <c:f>'[Tabelle e grafici - report finale-nl00002512.xlsx]Osservatorio - 3'!$J$80</c:f>
              <c:strCache>
                <c:ptCount val="1"/>
                <c:pt idx="0">
                  <c:v>2 Fase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'[Tabelle e grafici - report finale-nl00002512.xlsx]Osservatorio - 3'!$K$78:$O$78</c:f>
              <c:strCache>
                <c:ptCount val="1"/>
                <c:pt idx="0">
                  <c:v> Stima perdita media per Museo/Istituto </c:v>
                </c:pt>
              </c:strCache>
              <c:extLst/>
            </c:strRef>
          </c:cat>
          <c:val>
            <c:numRef>
              <c:f>'[Tabelle e grafici - report finale-nl00002512.xlsx]Osservatorio - 3'!$K$80:$O$80</c:f>
              <c:numCache>
                <c:formatCode>_-* #,##0_-;\-* #,##0_-;_-* "-"??_-;_-@_-</c:formatCode>
                <c:ptCount val="1"/>
                <c:pt idx="0">
                  <c:v>5990.166666666667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875-7D45-9CB6-9FBAB8571659}"/>
            </c:ext>
          </c:extLst>
        </c:ser>
        <c:ser>
          <c:idx val="2"/>
          <c:order val="2"/>
          <c:tx>
            <c:strRef>
              <c:f>'[Tabelle e grafici - report finale-nl00002512.xlsx]Osservatorio - 3'!$J$81</c:f>
              <c:strCache>
                <c:ptCount val="1"/>
                <c:pt idx="0">
                  <c:v>3 Fase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'[Tabelle e grafici - report finale-nl00002512.xlsx]Osservatorio - 3'!$K$78:$O$78</c:f>
              <c:strCache>
                <c:ptCount val="1"/>
                <c:pt idx="0">
                  <c:v> Stima perdita media per Museo/Istituto </c:v>
                </c:pt>
              </c:strCache>
              <c:extLst/>
            </c:strRef>
          </c:cat>
          <c:val>
            <c:numRef>
              <c:f>'[Tabelle e grafici - report finale-nl00002512.xlsx]Osservatorio - 3'!$K$81:$O$81</c:f>
              <c:numCache>
                <c:formatCode>_-* #,##0_-;\-* #,##0_-;_-* "-"??_-;_-@_-</c:formatCode>
                <c:ptCount val="1"/>
                <c:pt idx="0">
                  <c:v>6534.2888888888892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875-7D45-9CB6-9FBAB8571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980504"/>
        <c:axId val="433978208"/>
      </c:barChart>
      <c:catAx>
        <c:axId val="433980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78208"/>
        <c:crosses val="autoZero"/>
        <c:auto val="1"/>
        <c:lblAlgn val="ctr"/>
        <c:lblOffset val="100"/>
        <c:noMultiLvlLbl val="0"/>
      </c:catAx>
      <c:valAx>
        <c:axId val="43397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398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100437985457373"/>
          <c:y val="0.23525723341978949"/>
          <c:w val="0.28526921991197624"/>
          <c:h val="0.62049497879790305"/>
        </c:manualLayout>
      </c:layout>
      <c:radarChart>
        <c:radarStyle val="marker"/>
        <c:varyColors val="0"/>
        <c:ser>
          <c:idx val="0"/>
          <c:order val="0"/>
          <c:tx>
            <c:strRef>
              <c:f>'[Tabelle e grafici - report finale-nl00002512.xlsx]2020 - Quesito 21'!$B$62</c:f>
              <c:strCache>
                <c:ptCount val="1"/>
                <c:pt idx="0">
                  <c:v>% RER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'[Tabelle e grafici - report finale-nl00002512.xlsx]2020 - Quesito 21'!$A$63:$A$71</c:f>
              <c:strCache>
                <c:ptCount val="9"/>
                <c:pt idx="0">
                  <c:v>Altro (specificare)</c:v>
                </c:pt>
                <c:pt idx="1">
                  <c:v>Presenza nel Web come produttori ed editori di specifiche produzioni e proposte culturali</c:v>
                </c:pt>
                <c:pt idx="2">
                  <c:v>Organizzazione dei flussi e degli accessi in sicurezza</c:v>
                </c:pt>
                <c:pt idx="3">
                  <c:v>Attività di formazione per lo sviluppo delle competenze digitali del personale</c:v>
                </c:pt>
                <c:pt idx="4">
                  <c:v>Potenziamento delle forme di fruizione a distanza dei beni e/o delle collezioni (tour virtuali, etc.)</c:v>
                </c:pt>
                <c:pt idx="5">
                  <c:v>Recupero del rapporto con il pubblico in presenza attraverso biglietti integrati, promozioni o accessi agevolati</c:v>
                </c:pt>
                <c:pt idx="6">
                  <c:v>Avvio o completamento dell'attività di digitalizzazione delle collezioni</c:v>
                </c:pt>
                <c:pt idx="7">
                  <c:v>Coinvolgimento del pubblico a distanza attraverso soluzioni narrative digitali e forme interattive online</c:v>
                </c:pt>
                <c:pt idx="8">
                  <c:v>Collaborazione e/o partenariato con enti, istituzioni scolastiche e/o associazioni per la realizzazione di progetti culturali e sociali sul territorio</c:v>
                </c:pt>
              </c:strCache>
            </c:strRef>
          </c:cat>
          <c:val>
            <c:numRef>
              <c:f>'[Tabelle e grafici - report finale-nl00002512.xlsx]2020 - Quesito 21'!$B$63:$B$71</c:f>
              <c:numCache>
                <c:formatCode>0.0%</c:formatCode>
                <c:ptCount val="9"/>
                <c:pt idx="0">
                  <c:v>8.0645161290322578E-3</c:v>
                </c:pt>
                <c:pt idx="1">
                  <c:v>3.7634408602150539E-2</c:v>
                </c:pt>
                <c:pt idx="2">
                  <c:v>5.9139784946236562E-2</c:v>
                </c:pt>
                <c:pt idx="3">
                  <c:v>6.9892473118279563E-2</c:v>
                </c:pt>
                <c:pt idx="4">
                  <c:v>0.11155913978494623</c:v>
                </c:pt>
                <c:pt idx="5">
                  <c:v>0.13172043010752688</c:v>
                </c:pt>
                <c:pt idx="6">
                  <c:v>0.13172043010752688</c:v>
                </c:pt>
                <c:pt idx="7">
                  <c:v>0.13709677419354838</c:v>
                </c:pt>
                <c:pt idx="8">
                  <c:v>0.31317204301075269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60-1442-94AC-1B5C7233505D}"/>
            </c:ext>
          </c:extLst>
        </c:ser>
        <c:ser>
          <c:idx val="1"/>
          <c:order val="1"/>
          <c:tx>
            <c:strRef>
              <c:f>'[Tabelle e grafici - report finale-nl00002512.xlsx]2020 - Quesito 21'!$C$62</c:f>
              <c:strCache>
                <c:ptCount val="1"/>
                <c:pt idx="0">
                  <c:v>% ITALIA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'[Tabelle e grafici - report finale-nl00002512.xlsx]2020 - Quesito 21'!$A$63:$A$71</c:f>
              <c:strCache>
                <c:ptCount val="9"/>
                <c:pt idx="0">
                  <c:v>Altro (specificare)</c:v>
                </c:pt>
                <c:pt idx="1">
                  <c:v>Presenza nel Web come produttori ed editori di specifiche produzioni e proposte culturali</c:v>
                </c:pt>
                <c:pt idx="2">
                  <c:v>Organizzazione dei flussi e degli accessi in sicurezza</c:v>
                </c:pt>
                <c:pt idx="3">
                  <c:v>Attività di formazione per lo sviluppo delle competenze digitali del personale</c:v>
                </c:pt>
                <c:pt idx="4">
                  <c:v>Potenziamento delle forme di fruizione a distanza dei beni e/o delle collezioni (tour virtuali, etc.)</c:v>
                </c:pt>
                <c:pt idx="5">
                  <c:v>Recupero del rapporto con il pubblico in presenza attraverso biglietti integrati, promozioni o accessi agevolati</c:v>
                </c:pt>
                <c:pt idx="6">
                  <c:v>Avvio o completamento dell'attività di digitalizzazione delle collezioni</c:v>
                </c:pt>
                <c:pt idx="7">
                  <c:v>Coinvolgimento del pubblico a distanza attraverso soluzioni narrative digitali e forme interattive online</c:v>
                </c:pt>
                <c:pt idx="8">
                  <c:v>Collaborazione e/o partenariato con enti, istituzioni scolastiche e/o associazioni per la realizzazione di progetti culturali e sociali sul territorio</c:v>
                </c:pt>
              </c:strCache>
            </c:strRef>
          </c:cat>
          <c:val>
            <c:numRef>
              <c:f>'[Tabelle e grafici - report finale-nl00002512.xlsx]2020 - Quesito 21'!$C$63:$C$71</c:f>
              <c:numCache>
                <c:formatCode>0.0%</c:formatCode>
                <c:ptCount val="9"/>
                <c:pt idx="0">
                  <c:v>7.028753993610224E-3</c:v>
                </c:pt>
                <c:pt idx="1">
                  <c:v>5.0223642172523959E-2</c:v>
                </c:pt>
                <c:pt idx="2">
                  <c:v>6.6581469648562305E-2</c:v>
                </c:pt>
                <c:pt idx="3">
                  <c:v>5.1629392971246003E-2</c:v>
                </c:pt>
                <c:pt idx="4">
                  <c:v>0.12383386581469649</c:v>
                </c:pt>
                <c:pt idx="5">
                  <c:v>0.15936102236421726</c:v>
                </c:pt>
                <c:pt idx="6">
                  <c:v>0.12268370607028754</c:v>
                </c:pt>
                <c:pt idx="7">
                  <c:v>0.11706070287539937</c:v>
                </c:pt>
                <c:pt idx="8">
                  <c:v>0.30159744408945688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60-1442-94AC-1B5C72335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5511128"/>
        <c:axId val="855517688"/>
      </c:radarChart>
      <c:catAx>
        <c:axId val="855511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5517688"/>
        <c:crosses val="autoZero"/>
        <c:auto val="1"/>
        <c:lblAlgn val="ctr"/>
        <c:lblOffset val="100"/>
        <c:noMultiLvlLbl val="0"/>
      </c:catAx>
      <c:valAx>
        <c:axId val="855517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55511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14300">
              <a:solidFill>
                <a:schemeClr val="accent4">
                  <a:alpha val="98000"/>
                </a:schemeClr>
              </a:solidFill>
            </a:ln>
            <a:effectLst/>
          </c:spPr>
          <c:invertIfNegative val="0"/>
          <c:dLbls>
            <c:dLbl>
              <c:idx val="8"/>
              <c:layout>
                <c:manualLayout>
                  <c:x val="1.90748536070000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66-1647-BC20-805B2BF6A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rifatti'!$L$176:$L$184</c:f>
              <c:strCache>
                <c:ptCount val="9"/>
                <c:pt idx="0">
                  <c:v>Nessuno dei precedenti</c:v>
                </c:pt>
                <c:pt idx="1">
                  <c:v>Esposizioni online a pagamento</c:v>
                </c:pt>
                <c:pt idx="2">
                  <c:v>Programmi di membership digitali</c:v>
                </c:pt>
                <c:pt idx="3">
                  <c:v>Tour virtuali a pagamento</c:v>
                </c:pt>
                <c:pt idx="4">
                  <c:v>Raccolta fondi/crowdfunding/…</c:v>
                </c:pt>
                <c:pt idx="5">
                  <c:v>Aumento delle ragioni di affitto degli spazi museali</c:v>
                </c:pt>
                <c:pt idx="6">
                  <c:v>Programmi di formazione online a pagamento</c:v>
                </c:pt>
                <c:pt idx="7">
                  <c:v>Sviluppo di prodotti «da lockdown» a tema museale</c:v>
                </c:pt>
                <c:pt idx="8">
                  <c:v>Sviluppo dello shop online</c:v>
                </c:pt>
              </c:strCache>
            </c:strRef>
          </c:cat>
          <c:val>
            <c:numRef>
              <c:f>'[Tabelle e grafici - report finale.xlsx]Grafici rifatti'!$M$176:$M$184</c:f>
              <c:numCache>
                <c:formatCode>0.0%</c:formatCode>
                <c:ptCount val="9"/>
                <c:pt idx="0">
                  <c:v>0.59099999999999997</c:v>
                </c:pt>
                <c:pt idx="1">
                  <c:v>2.8000000000000001E-2</c:v>
                </c:pt>
                <c:pt idx="2">
                  <c:v>5.6000000000000001E-2</c:v>
                </c:pt>
                <c:pt idx="3">
                  <c:v>7.3999999999999996E-2</c:v>
                </c:pt>
                <c:pt idx="4">
                  <c:v>7.3999999999999996E-2</c:v>
                </c:pt>
                <c:pt idx="5">
                  <c:v>7.6999999999999999E-2</c:v>
                </c:pt>
                <c:pt idx="6">
                  <c:v>8.4000000000000005E-2</c:v>
                </c:pt>
                <c:pt idx="7">
                  <c:v>0.113</c:v>
                </c:pt>
                <c:pt idx="8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4-9E4A-9737-C624B08DE2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8"/>
        <c:axId val="889014944"/>
        <c:axId val="852086992"/>
      </c:barChart>
      <c:catAx>
        <c:axId val="88901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2086992"/>
        <c:crosses val="autoZero"/>
        <c:auto val="1"/>
        <c:lblAlgn val="ctr"/>
        <c:lblOffset val="100"/>
        <c:noMultiLvlLbl val="0"/>
      </c:catAx>
      <c:valAx>
        <c:axId val="852086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901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90223256027902"/>
          <c:y val="5.0925925925925923E-2"/>
          <c:w val="0.57218827153181717"/>
          <c:h val="0.827785797608632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'[Tabelle e grafici - report finale.xlsx]Grafici rifatti'!$M$195</c:f>
              <c:strCache>
                <c:ptCount val="1"/>
                <c:pt idx="0">
                  <c:v>Generate nuove fonti di finanziamento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C2A-614A-900A-9DA5BA1687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rifatti'!$N$194:$O$194</c:f>
              <c:strCache>
                <c:ptCount val="2"/>
                <c:pt idx="0">
                  <c:v>Grandi</c:v>
                </c:pt>
                <c:pt idx="1">
                  <c:v>Piccoli</c:v>
                </c:pt>
              </c:strCache>
            </c:strRef>
          </c:cat>
          <c:val>
            <c:numRef>
              <c:f>'[Tabelle e grafici - report finale.xlsx]Grafici rifatti'!$N$195:$O$195</c:f>
              <c:numCache>
                <c:formatCode>0%</c:formatCode>
                <c:ptCount val="2"/>
                <c:pt idx="0">
                  <c:v>0.5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2A-614A-900A-9DA5BA1687B1}"/>
            </c:ext>
          </c:extLst>
        </c:ser>
        <c:ser>
          <c:idx val="1"/>
          <c:order val="1"/>
          <c:tx>
            <c:strRef>
              <c:f>'[Tabelle e grafici - report finale.xlsx]Grafici rifatti'!$M$196</c:f>
              <c:strCache>
                <c:ptCount val="1"/>
                <c:pt idx="0">
                  <c:v>Non prese in considerazione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2A-614A-900A-9DA5BA1687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rifatti'!$N$194:$O$194</c:f>
              <c:strCache>
                <c:ptCount val="2"/>
                <c:pt idx="0">
                  <c:v>Grandi</c:v>
                </c:pt>
                <c:pt idx="1">
                  <c:v>Piccoli</c:v>
                </c:pt>
              </c:strCache>
            </c:strRef>
          </c:cat>
          <c:val>
            <c:numRef>
              <c:f>'[Tabelle e grafici - report finale.xlsx]Grafici rifatti'!$N$196:$O$196</c:f>
              <c:numCache>
                <c:formatCode>0%</c:formatCode>
                <c:ptCount val="2"/>
                <c:pt idx="0">
                  <c:v>0.28999999999999998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2A-614A-900A-9DA5BA1687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81219152"/>
        <c:axId val="881220464"/>
      </c:barChart>
      <c:catAx>
        <c:axId val="881219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1220464"/>
        <c:crosses val="autoZero"/>
        <c:auto val="1"/>
        <c:lblAlgn val="ctr"/>
        <c:lblOffset val="100"/>
        <c:noMultiLvlLbl val="0"/>
      </c:catAx>
      <c:valAx>
        <c:axId val="88122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121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32948227075333"/>
          <c:y val="0.37152668416447943"/>
          <c:w val="0.2339428432888048"/>
          <c:h val="0.25694663167104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>
                <a:effectLst/>
              </a:rPr>
              <a:t>Competenze mancanti</a:t>
            </a:r>
            <a:endParaRPr lang="it-IT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E26F58"/>
            </a:solidFill>
            <a:ln w="82550">
              <a:solidFill>
                <a:srgbClr val="E26F58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734726964832595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5F-734A-963C-40A78D370172}"/>
                </c:ext>
              </c:extLst>
            </c:dLbl>
            <c:dLbl>
              <c:idx val="1"/>
              <c:layout>
                <c:manualLayout>
                  <c:x val="6.5729345188454309E-3"/>
                  <c:y val="-1.1590196305706432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5F-734A-963C-40A78D370172}"/>
                </c:ext>
              </c:extLst>
            </c:dLbl>
            <c:dLbl>
              <c:idx val="2"/>
              <c:layout>
                <c:manualLayout>
                  <c:x val="9.062682442650519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5F-734A-963C-40A78D370172}"/>
                </c:ext>
              </c:extLst>
            </c:dLbl>
            <c:dLbl>
              <c:idx val="3"/>
              <c:layout>
                <c:manualLayout>
                  <c:x val="6.5729345188454309E-3"/>
                  <c:y val="-3.16099914453905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5F-734A-963C-40A78D370172}"/>
                </c:ext>
              </c:extLst>
            </c:dLbl>
            <c:dLbl>
              <c:idx val="4"/>
              <c:layout>
                <c:manualLayout>
                  <c:x val="6.5729345188454309E-3"/>
                  <c:y val="-1.1590196305706432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5F-734A-963C-40A78D370172}"/>
                </c:ext>
              </c:extLst>
            </c:dLbl>
            <c:dLbl>
              <c:idx val="5"/>
              <c:layout>
                <c:manualLayout>
                  <c:x val="9.0626824426503372E-3"/>
                  <c:y val="3.16099914453905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5F-734A-963C-40A78D370172}"/>
                </c:ext>
              </c:extLst>
            </c:dLbl>
            <c:dLbl>
              <c:idx val="6"/>
              <c:layout>
                <c:manualLayout>
                  <c:x val="6.5729345188454309E-3"/>
                  <c:y val="-3.1609991445391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5F-734A-963C-40A78D370172}"/>
                </c:ext>
              </c:extLst>
            </c:dLbl>
            <c:dLbl>
              <c:idx val="7"/>
              <c:layout>
                <c:manualLayout>
                  <c:x val="4.08318659504034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5F-734A-963C-40A78D370172}"/>
                </c:ext>
              </c:extLst>
            </c:dLbl>
            <c:dLbl>
              <c:idx val="8"/>
              <c:layout>
                <c:manualLayout>
                  <c:x val="1.5934386712350736E-3"/>
                  <c:y val="-2.8975490764266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5F-734A-963C-40A78D3701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rifatti'!$L$214:$L$222</c:f>
              <c:strCache>
                <c:ptCount val="9"/>
                <c:pt idx="0">
                  <c:v>Nessuno dei precedenti</c:v>
                </c:pt>
                <c:pt idx="1">
                  <c:v>Crowdfunding/raccolta fondi</c:v>
                </c:pt>
                <c:pt idx="2">
                  <c:v>Preparazione all’emergenza</c:v>
                </c:pt>
                <c:pt idx="3">
                  <c:v>Gestione del marketing</c:v>
                </c:pt>
                <c:pt idx="4">
                  <c:v>Sensibilizzazione della comunità</c:v>
                </c:pt>
                <c:pt idx="5">
                  <c:v>Sviluppo di eventi digitali/ibridi</c:v>
                </c:pt>
                <c:pt idx="6">
                  <c:v>Costruzione di una strategia digitale</c:v>
                </c:pt>
                <c:pt idx="7">
                  <c:v>Competenze di base per il lavoro da remoto</c:v>
                </c:pt>
                <c:pt idx="8">
                  <c:v>Creazione di contenuti digitali</c:v>
                </c:pt>
              </c:strCache>
            </c:strRef>
          </c:cat>
          <c:val>
            <c:numRef>
              <c:f>'[Tabelle e grafici - report finale.xlsx]Grafici rifatti'!$M$214:$M$222</c:f>
              <c:numCache>
                <c:formatCode>0.0%</c:formatCode>
                <c:ptCount val="9"/>
                <c:pt idx="0">
                  <c:v>5.0999999999999997E-2</c:v>
                </c:pt>
                <c:pt idx="1">
                  <c:v>0.214</c:v>
                </c:pt>
                <c:pt idx="2">
                  <c:v>0.31900000000000001</c:v>
                </c:pt>
                <c:pt idx="3">
                  <c:v>0.32700000000000001</c:v>
                </c:pt>
                <c:pt idx="4">
                  <c:v>0.378</c:v>
                </c:pt>
                <c:pt idx="5">
                  <c:v>0.55400000000000005</c:v>
                </c:pt>
                <c:pt idx="6">
                  <c:v>0.63700000000000001</c:v>
                </c:pt>
                <c:pt idx="7">
                  <c:v>0.64300000000000002</c:v>
                </c:pt>
                <c:pt idx="8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C-6642-AA8D-B37E91C8D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3554864"/>
        <c:axId val="923556176"/>
      </c:barChart>
      <c:catAx>
        <c:axId val="92355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23556176"/>
        <c:crosses val="autoZero"/>
        <c:auto val="1"/>
        <c:lblAlgn val="ctr"/>
        <c:lblOffset val="100"/>
        <c:noMultiLvlLbl val="0"/>
      </c:catAx>
      <c:valAx>
        <c:axId val="92355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2355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'[Tabelle e grafici - report finale-nl00002512.xlsx]PATER - Dati tipologia'!$G$5</c:f>
              <c:strCache>
                <c:ptCount val="1"/>
                <c:pt idx="0">
                  <c:v>Nr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'[Tabelle e grafici - report finale-nl00002512.xlsx]PATER - Dati tipologia'!$F$6:$F$16</c:f>
              <c:strCache>
                <c:ptCount val="11"/>
                <c:pt idx="0">
                  <c:v>Non Risponde</c:v>
                </c:pt>
                <c:pt idx="1">
                  <c:v>Scienza e tecnica</c:v>
                </c:pt>
                <c:pt idx="2">
                  <c:v>Industriale e/o d'impresa</c:v>
                </c:pt>
                <c:pt idx="3">
                  <c:v>Misto</c:v>
                </c:pt>
                <c:pt idx="4">
                  <c:v>Religione e culto</c:v>
                </c:pt>
                <c:pt idx="5">
                  <c:v>Etnografia e antropologia</c:v>
                </c:pt>
                <c:pt idx="6">
                  <c:v>Storia e scienze naturali</c:v>
                </c:pt>
                <c:pt idx="7">
                  <c:v>Archeologia</c:v>
                </c:pt>
                <c:pt idx="8">
                  <c:v>Storia</c:v>
                </c:pt>
                <c:pt idx="9">
                  <c:v>Tematico e/o specializzato</c:v>
                </c:pt>
                <c:pt idx="10">
                  <c:v>Arte</c:v>
                </c:pt>
              </c:strCache>
            </c:strRef>
          </c:cat>
          <c:val>
            <c:numRef>
              <c:f>'[Tabelle e grafici - report finale-nl00002512.xlsx]PATER - Dati tipologia'!$G$6:$G$16</c:f>
              <c:numCache>
                <c:formatCode>General</c:formatCode>
                <c:ptCount val="11"/>
                <c:pt idx="0">
                  <c:v>1</c:v>
                </c:pt>
                <c:pt idx="1">
                  <c:v>15</c:v>
                </c:pt>
                <c:pt idx="2">
                  <c:v>19</c:v>
                </c:pt>
                <c:pt idx="3">
                  <c:v>29</c:v>
                </c:pt>
                <c:pt idx="4">
                  <c:v>39</c:v>
                </c:pt>
                <c:pt idx="5">
                  <c:v>44</c:v>
                </c:pt>
                <c:pt idx="6">
                  <c:v>48</c:v>
                </c:pt>
                <c:pt idx="7">
                  <c:v>56</c:v>
                </c:pt>
                <c:pt idx="8">
                  <c:v>72</c:v>
                </c:pt>
                <c:pt idx="9">
                  <c:v>109</c:v>
                </c:pt>
                <c:pt idx="10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CA-C04B-A1B4-E2056EC34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136840"/>
        <c:axId val="784138808"/>
      </c:barChart>
      <c:catAx>
        <c:axId val="784136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4138808"/>
        <c:crosses val="autoZero"/>
        <c:auto val="1"/>
        <c:lblAlgn val="ctr"/>
        <c:lblOffset val="100"/>
        <c:noMultiLvlLbl val="0"/>
      </c:catAx>
      <c:valAx>
        <c:axId val="784138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413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4445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rifatti'!$L$235:$L$244</c:f>
              <c:strCache>
                <c:ptCount val="10"/>
                <c:pt idx="0">
                  <c:v>Chiudere il museo definitivamente</c:v>
                </c:pt>
                <c:pt idx="1">
                  <c:v>Riduzione di finanziamenti privati</c:v>
                </c:pt>
                <c:pt idx="2">
                  <c:v>Riduzione di finanziamenti pubblici</c:v>
                </c:pt>
                <c:pt idx="3">
                  <c:v>Diminuire lo staff</c:v>
                </c:pt>
                <c:pt idx="4">
                  <c:v>Sospendere/ridurre le esposizioni internazionali</c:v>
                </c:pt>
                <c:pt idx="5">
                  <c:v>Ridurre le ore di apertura</c:v>
                </c:pt>
                <c:pt idx="6">
                  <c:v>Digitalizzare le operazioni (es. vendita dei biglietti)</c:v>
                </c:pt>
                <c:pt idx="7">
                  <c:v>Riallocare le funzioni dello staff</c:v>
                </c:pt>
                <c:pt idx="8">
                  <c:v>Ridurre la capacità di accoglienza visitatori</c:v>
                </c:pt>
                <c:pt idx="9">
                  <c:v>Sospendere programmi e progetti</c:v>
                </c:pt>
              </c:strCache>
            </c:strRef>
          </c:cat>
          <c:val>
            <c:numRef>
              <c:f>'[Tabelle e grafici - report finale.xlsx]Grafici rifatti'!$M$235:$M$244</c:f>
              <c:numCache>
                <c:formatCode>0.0%</c:formatCode>
                <c:ptCount val="10"/>
                <c:pt idx="0">
                  <c:v>0.06</c:v>
                </c:pt>
                <c:pt idx="1">
                  <c:v>0.11</c:v>
                </c:pt>
                <c:pt idx="2">
                  <c:v>0.13</c:v>
                </c:pt>
                <c:pt idx="3">
                  <c:v>0.16</c:v>
                </c:pt>
                <c:pt idx="4">
                  <c:v>0.26</c:v>
                </c:pt>
                <c:pt idx="5">
                  <c:v>0.28000000000000003</c:v>
                </c:pt>
                <c:pt idx="6">
                  <c:v>0.28999999999999998</c:v>
                </c:pt>
                <c:pt idx="7">
                  <c:v>0.42</c:v>
                </c:pt>
                <c:pt idx="8">
                  <c:v>0.49</c:v>
                </c:pt>
                <c:pt idx="9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5-8049-9C2F-E14F9E2CB4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7955200"/>
        <c:axId val="837951264"/>
      </c:barChart>
      <c:catAx>
        <c:axId val="83795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7951264"/>
        <c:crosses val="autoZero"/>
        <c:auto val="1"/>
        <c:lblAlgn val="ctr"/>
        <c:lblOffset val="100"/>
        <c:noMultiLvlLbl val="0"/>
      </c:catAx>
      <c:valAx>
        <c:axId val="837951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Musei rispondenti</a:t>
                </a:r>
              </a:p>
            </c:rich>
          </c:tx>
          <c:layout>
            <c:manualLayout>
              <c:xMode val="edge"/>
              <c:yMode val="edge"/>
              <c:x val="0.42463762791703913"/>
              <c:y val="0.933980390382236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795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100437985457373"/>
          <c:y val="0.23525723341978949"/>
          <c:w val="0.28526921991197624"/>
          <c:h val="0.62049497879790305"/>
        </c:manualLayout>
      </c:layout>
      <c:radarChart>
        <c:radarStyle val="marker"/>
        <c:varyColors val="0"/>
        <c:ser>
          <c:idx val="0"/>
          <c:order val="0"/>
          <c:tx>
            <c:strRef>
              <c:f>'[Tabelle e grafici - report finale-nl00002512.xlsx]2020 - Quesito 21'!$B$62</c:f>
              <c:strCache>
                <c:ptCount val="1"/>
                <c:pt idx="0">
                  <c:v>% RER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8"/>
              <c:layout>
                <c:manualLayout>
                  <c:x val="4.1113219481340925E-2"/>
                  <c:y val="2.3557126030624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FF-42F0-B1A8-C6BF182FD9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finale-nl00002512.xlsx]2020 - Quesito 21'!$A$63:$A$71</c:f>
              <c:strCache>
                <c:ptCount val="9"/>
                <c:pt idx="0">
                  <c:v>Altro (specificare)</c:v>
                </c:pt>
                <c:pt idx="1">
                  <c:v>Presenza nel Web come produttori ed editori di specifiche produzioni e proposte culturali</c:v>
                </c:pt>
                <c:pt idx="2">
                  <c:v>Organizzazione dei flussi e degli accessi in sicurezza</c:v>
                </c:pt>
                <c:pt idx="3">
                  <c:v>Attività di formazione per lo sviluppo delle competenze digitali del personale</c:v>
                </c:pt>
                <c:pt idx="4">
                  <c:v>Potenziamento delle forme di fruizione a distanza dei beni e/o delle collezioni (tour virtuali, etc.)</c:v>
                </c:pt>
                <c:pt idx="5">
                  <c:v>Recupero del rapporto con il pubblico in presenza attraverso biglietti integrati, promozioni o accessi agevolati</c:v>
                </c:pt>
                <c:pt idx="6">
                  <c:v>Avvio o completamento dell'attività di digitalizzazione delle collezioni</c:v>
                </c:pt>
                <c:pt idx="7">
                  <c:v>Coinvolgimento del pubblico a distanza attraverso soluzioni narrative digitali e forme interattive online</c:v>
                </c:pt>
                <c:pt idx="8">
                  <c:v>Collaborazione e/o partenariato con enti, istituzioni scolastiche e/o associazioni per la realizzazione di progetti culturali e sociali sul territorio</c:v>
                </c:pt>
              </c:strCache>
            </c:strRef>
          </c:cat>
          <c:val>
            <c:numRef>
              <c:f>'[Tabelle e grafici - report finale-nl00002512.xlsx]2020 - Quesito 21'!$B$63:$B$71</c:f>
              <c:numCache>
                <c:formatCode>0.0%</c:formatCode>
                <c:ptCount val="9"/>
                <c:pt idx="0">
                  <c:v>8.0645161290322578E-3</c:v>
                </c:pt>
                <c:pt idx="1">
                  <c:v>3.7634408602150539E-2</c:v>
                </c:pt>
                <c:pt idx="2">
                  <c:v>5.9139784946236562E-2</c:v>
                </c:pt>
                <c:pt idx="3">
                  <c:v>6.9892473118279563E-2</c:v>
                </c:pt>
                <c:pt idx="4">
                  <c:v>0.11155913978494623</c:v>
                </c:pt>
                <c:pt idx="5">
                  <c:v>0.13172043010752688</c:v>
                </c:pt>
                <c:pt idx="6">
                  <c:v>0.13172043010752688</c:v>
                </c:pt>
                <c:pt idx="7">
                  <c:v>0.13709677419354838</c:v>
                </c:pt>
                <c:pt idx="8">
                  <c:v>0.31317204301075269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E-4ABC-B399-C5DF8476C8B8}"/>
            </c:ext>
          </c:extLst>
        </c:ser>
        <c:ser>
          <c:idx val="1"/>
          <c:order val="1"/>
          <c:tx>
            <c:strRef>
              <c:f>'[Tabelle e grafici - report finale-nl00002512.xlsx]2020 - Quesito 21'!$C$62</c:f>
              <c:strCache>
                <c:ptCount val="1"/>
                <c:pt idx="0">
                  <c:v>% ITALIA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'[Tabelle e grafici - report finale-nl00002512.xlsx]2020 - Quesito 21'!$A$63:$A$71</c:f>
              <c:strCache>
                <c:ptCount val="9"/>
                <c:pt idx="0">
                  <c:v>Altro (specificare)</c:v>
                </c:pt>
                <c:pt idx="1">
                  <c:v>Presenza nel Web come produttori ed editori di specifiche produzioni e proposte culturali</c:v>
                </c:pt>
                <c:pt idx="2">
                  <c:v>Organizzazione dei flussi e degli accessi in sicurezza</c:v>
                </c:pt>
                <c:pt idx="3">
                  <c:v>Attività di formazione per lo sviluppo delle competenze digitali del personale</c:v>
                </c:pt>
                <c:pt idx="4">
                  <c:v>Potenziamento delle forme di fruizione a distanza dei beni e/o delle collezioni (tour virtuali, etc.)</c:v>
                </c:pt>
                <c:pt idx="5">
                  <c:v>Recupero del rapporto con il pubblico in presenza attraverso biglietti integrati, promozioni o accessi agevolati</c:v>
                </c:pt>
                <c:pt idx="6">
                  <c:v>Avvio o completamento dell'attività di digitalizzazione delle collezioni</c:v>
                </c:pt>
                <c:pt idx="7">
                  <c:v>Coinvolgimento del pubblico a distanza attraverso soluzioni narrative digitali e forme interattive online</c:v>
                </c:pt>
                <c:pt idx="8">
                  <c:v>Collaborazione e/o partenariato con enti, istituzioni scolastiche e/o associazioni per la realizzazione di progetti culturali e sociali sul territorio</c:v>
                </c:pt>
              </c:strCache>
            </c:strRef>
          </c:cat>
          <c:val>
            <c:numRef>
              <c:f>'[Tabelle e grafici - report finale-nl00002512.xlsx]2020 - Quesito 21'!$C$63:$C$71</c:f>
              <c:numCache>
                <c:formatCode>0.0%</c:formatCode>
                <c:ptCount val="9"/>
                <c:pt idx="0">
                  <c:v>7.028753993610224E-3</c:v>
                </c:pt>
                <c:pt idx="1">
                  <c:v>5.0223642172523959E-2</c:v>
                </c:pt>
                <c:pt idx="2">
                  <c:v>6.6581469648562305E-2</c:v>
                </c:pt>
                <c:pt idx="3">
                  <c:v>5.1629392971246003E-2</c:v>
                </c:pt>
                <c:pt idx="4">
                  <c:v>0.12383386581469649</c:v>
                </c:pt>
                <c:pt idx="5">
                  <c:v>0.15936102236421726</c:v>
                </c:pt>
                <c:pt idx="6">
                  <c:v>0.12268370607028754</c:v>
                </c:pt>
                <c:pt idx="7">
                  <c:v>0.11706070287539937</c:v>
                </c:pt>
                <c:pt idx="8">
                  <c:v>0.30159744408945688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CE-4ABC-B399-C5DF8476C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5511128"/>
        <c:axId val="855517688"/>
      </c:radarChart>
      <c:catAx>
        <c:axId val="85551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5517688"/>
        <c:crosses val="autoZero"/>
        <c:auto val="1"/>
        <c:lblAlgn val="ctr"/>
        <c:lblOffset val="100"/>
        <c:noMultiLvlLbl val="0"/>
      </c:catAx>
      <c:valAx>
        <c:axId val="85551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551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580561781016413"/>
          <c:y val="9.8123250801938289E-2"/>
          <c:w val="0.14838876437967172"/>
          <c:h val="4.868712999262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finale-nl00002512.xlsx]Master -  Social precovid'!$I$4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finale-nl00002512.xlsx]Master -  Social precovid'!$H$5:$H$11</c:f>
              <c:strCache>
                <c:ptCount val="7"/>
                <c:pt idx="0">
                  <c:v>Facebook</c:v>
                </c:pt>
                <c:pt idx="1">
                  <c:v> Instagram</c:v>
                </c:pt>
                <c:pt idx="2">
                  <c:v> YouTube</c:v>
                </c:pt>
                <c:pt idx="3">
                  <c:v> Twitter</c:v>
                </c:pt>
                <c:pt idx="4">
                  <c:v> Pinterest</c:v>
                </c:pt>
                <c:pt idx="5">
                  <c:v>Altro</c:v>
                </c:pt>
                <c:pt idx="6">
                  <c:v>Nessuno di questi</c:v>
                </c:pt>
              </c:strCache>
            </c:strRef>
          </c:cat>
          <c:val>
            <c:numRef>
              <c:f>'[Tabelle e grafici - report finale-nl00002512.xlsx]Master -  Social precovid'!$I$5:$I$11</c:f>
              <c:numCache>
                <c:formatCode>0%</c:formatCode>
                <c:ptCount val="7"/>
                <c:pt idx="0">
                  <c:v>0.875</c:v>
                </c:pt>
                <c:pt idx="1">
                  <c:v>0.5982142857142857</c:v>
                </c:pt>
                <c:pt idx="2">
                  <c:v>0.5</c:v>
                </c:pt>
                <c:pt idx="3">
                  <c:v>0.2767857142857143</c:v>
                </c:pt>
                <c:pt idx="4">
                  <c:v>4.4642857142857144E-2</c:v>
                </c:pt>
                <c:pt idx="5">
                  <c:v>4.4642857142857144E-2</c:v>
                </c:pt>
                <c:pt idx="6">
                  <c:v>8.9285714285714288E-2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7-374A-A12A-F32062C621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99105432"/>
        <c:axId val="799097560"/>
      </c:barChart>
      <c:catAx>
        <c:axId val="79910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9097560"/>
        <c:crosses val="autoZero"/>
        <c:auto val="1"/>
        <c:lblAlgn val="ctr"/>
        <c:lblOffset val="100"/>
        <c:noMultiLvlLbl val="0"/>
      </c:catAx>
      <c:valAx>
        <c:axId val="79909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910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'[Tabelle e grafici - report finale.xlsx]2019 - Quesito 17 - 20'!$N$7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77-9143-8DDE-0FF010FE5C6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77-9143-8DDE-0FF010FE5C6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77-9143-8DDE-0FF010FE5C6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77-9143-8DDE-0FF010FE5C6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77-9143-8DDE-0FF010FE5C6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177-9143-8DDE-0FF010FE5C64}"/>
              </c:ext>
            </c:extLst>
          </c:dPt>
          <c:cat>
            <c:strRef>
              <c:f>'[Tabelle e grafici - report finale.xlsx]2019 - Quesito 17 - 20'!$M$8:$M$16</c:f>
              <c:strCache>
                <c:ptCount val="9"/>
                <c:pt idx="0">
                  <c:v>Non Risponde</c:v>
                </c:pt>
                <c:pt idx="1">
                  <c:v>Non Presente sul web</c:v>
                </c:pt>
                <c:pt idx="2">
                  <c:v>Presente sul web</c:v>
                </c:pt>
                <c:pt idx="3">
                  <c:v>Non Risponde</c:v>
                </c:pt>
                <c:pt idx="4">
                  <c:v>Non Presente sui Social</c:v>
                </c:pt>
                <c:pt idx="5">
                  <c:v>Presente sui Social</c:v>
                </c:pt>
                <c:pt idx="6">
                  <c:v>Non Risponde</c:v>
                </c:pt>
                <c:pt idx="7">
                  <c:v>Non ha digitalizzato le Collezioni</c:v>
                </c:pt>
                <c:pt idx="8">
                  <c:v>Ha digitalizzato le Collezioni</c:v>
                </c:pt>
              </c:strCache>
            </c:strRef>
          </c:cat>
          <c:val>
            <c:numRef>
              <c:f>'[Tabelle e grafici - report finale.xlsx]2019 - Quesito 17 - 20'!$N$8:$N$16</c:f>
              <c:numCache>
                <c:formatCode>0%</c:formatCode>
                <c:ptCount val="9"/>
                <c:pt idx="0">
                  <c:v>7.2052401746724892E-2</c:v>
                </c:pt>
                <c:pt idx="1">
                  <c:v>0.17903930131004367</c:v>
                </c:pt>
                <c:pt idx="2">
                  <c:v>0.74890829694323147</c:v>
                </c:pt>
                <c:pt idx="3">
                  <c:v>7.8602620087336247E-2</c:v>
                </c:pt>
                <c:pt idx="4">
                  <c:v>0.27074235807860264</c:v>
                </c:pt>
                <c:pt idx="5">
                  <c:v>0.6506550218340611</c:v>
                </c:pt>
                <c:pt idx="6" formatCode="0.0%">
                  <c:v>8.1424936386768454E-2</c:v>
                </c:pt>
                <c:pt idx="7" formatCode="0.0%">
                  <c:v>0.4351145038167939</c:v>
                </c:pt>
                <c:pt idx="8" formatCode="0.0%">
                  <c:v>0.48346055979643765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177-9143-8DDE-0FF010FE5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8563000"/>
        <c:axId val="698560704"/>
      </c:barChart>
      <c:catAx>
        <c:axId val="698563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8560704"/>
        <c:crosses val="autoZero"/>
        <c:auto val="1"/>
        <c:lblAlgn val="ctr"/>
        <c:lblOffset val="100"/>
        <c:noMultiLvlLbl val="0"/>
      </c:catAx>
      <c:valAx>
        <c:axId val="698560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8563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/>
              <a:t>Aprile-Maggio 2021</a:t>
            </a:r>
          </a:p>
        </c:rich>
      </c:tx>
      <c:layout>
        <c:manualLayout>
          <c:xMode val="edge"/>
          <c:yMode val="edge"/>
          <c:x val="0.3908289109094461"/>
          <c:y val="2.458365499116484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'[Tabelle e grafici - report finale.xlsx]Grafici rifatti'!$P$261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rifatti'!$O$262:$O$268</c:f>
              <c:strCache>
                <c:ptCount val="7"/>
                <c:pt idx="0">
                  <c:v>Collezioni online</c:v>
                </c:pt>
                <c:pt idx="1">
                  <c:v>Esposizioni online</c:v>
                </c:pt>
                <c:pt idx="2">
                  <c:v>Eventi trasmessi dal vivo</c:v>
                </c:pt>
                <c:pt idx="3">
                  <c:v>Programmi di formazione</c:v>
                </c:pt>
                <c:pt idx="4">
                  <c:v>Newsletter</c:v>
                </c:pt>
                <c:pt idx="5">
                  <c:v>Podcast</c:v>
                </c:pt>
                <c:pt idx="6">
                  <c:v>Social media</c:v>
                </c:pt>
              </c:strCache>
            </c:strRef>
          </c:cat>
          <c:val>
            <c:numRef>
              <c:f>'[Tabelle e grafici - report finale.xlsx]Grafici rifatti'!$P$262:$P$268</c:f>
              <c:numCache>
                <c:formatCode>0.0%</c:formatCode>
                <c:ptCount val="7"/>
                <c:pt idx="0">
                  <c:v>0.34700000000000003</c:v>
                </c:pt>
                <c:pt idx="1">
                  <c:v>0.46600000000000008</c:v>
                </c:pt>
                <c:pt idx="2">
                  <c:v>0.36299999999999999</c:v>
                </c:pt>
                <c:pt idx="3">
                  <c:v>0.49400000000000011</c:v>
                </c:pt>
                <c:pt idx="4">
                  <c:v>0.33399999999999996</c:v>
                </c:pt>
                <c:pt idx="5">
                  <c:v>0.66400000000000003</c:v>
                </c:pt>
                <c:pt idx="6">
                  <c:v>4.7999999999999932E-2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E-42AD-A6DA-0C55C7CF1A22}"/>
            </c:ext>
          </c:extLst>
        </c:ser>
        <c:ser>
          <c:idx val="1"/>
          <c:order val="1"/>
          <c:tx>
            <c:strRef>
              <c:f>'[Tabelle e grafici - report finale.xlsx]Grafici rifatti'!$Q$261</c:f>
              <c:strCache>
                <c:ptCount val="1"/>
                <c:pt idx="0">
                  <c:v>Sì, così come prima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rifatti'!$O$262:$O$268</c:f>
              <c:strCache>
                <c:ptCount val="7"/>
                <c:pt idx="0">
                  <c:v>Collezioni online</c:v>
                </c:pt>
                <c:pt idx="1">
                  <c:v>Esposizioni online</c:v>
                </c:pt>
                <c:pt idx="2">
                  <c:v>Eventi trasmessi dal vivo</c:v>
                </c:pt>
                <c:pt idx="3">
                  <c:v>Programmi di formazione</c:v>
                </c:pt>
                <c:pt idx="4">
                  <c:v>Newsletter</c:v>
                </c:pt>
                <c:pt idx="5">
                  <c:v>Podcast</c:v>
                </c:pt>
                <c:pt idx="6">
                  <c:v>Social media</c:v>
                </c:pt>
              </c:strCache>
            </c:strRef>
          </c:cat>
          <c:val>
            <c:numRef>
              <c:f>'[Tabelle e grafici - report finale.xlsx]Grafici rifatti'!$Q$262:$Q$268</c:f>
              <c:numCache>
                <c:formatCode>0.0%</c:formatCode>
                <c:ptCount val="7"/>
                <c:pt idx="0">
                  <c:v>0.32</c:v>
                </c:pt>
                <c:pt idx="1">
                  <c:v>0.14000000000000001</c:v>
                </c:pt>
                <c:pt idx="2">
                  <c:v>0.09</c:v>
                </c:pt>
                <c:pt idx="3">
                  <c:v>0.09</c:v>
                </c:pt>
                <c:pt idx="4">
                  <c:v>0.48</c:v>
                </c:pt>
                <c:pt idx="5">
                  <c:v>0.1</c:v>
                </c:pt>
                <c:pt idx="6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6E-42AD-A6DA-0C55C7CF1A22}"/>
            </c:ext>
          </c:extLst>
        </c:ser>
        <c:ser>
          <c:idx val="2"/>
          <c:order val="2"/>
          <c:tx>
            <c:strRef>
              <c:f>'[Tabelle e grafici - report finale.xlsx]Grafici rifatti'!$R$261</c:f>
              <c:strCache>
                <c:ptCount val="1"/>
                <c:pt idx="0">
                  <c:v>Sì, aumentato dopo il lockdown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rifatti'!$O$262:$O$268</c:f>
              <c:strCache>
                <c:ptCount val="7"/>
                <c:pt idx="0">
                  <c:v>Collezioni online</c:v>
                </c:pt>
                <c:pt idx="1">
                  <c:v>Esposizioni online</c:v>
                </c:pt>
                <c:pt idx="2">
                  <c:v>Eventi trasmessi dal vivo</c:v>
                </c:pt>
                <c:pt idx="3">
                  <c:v>Programmi di formazione</c:v>
                </c:pt>
                <c:pt idx="4">
                  <c:v>Newsletter</c:v>
                </c:pt>
                <c:pt idx="5">
                  <c:v>Podcast</c:v>
                </c:pt>
                <c:pt idx="6">
                  <c:v>Social media</c:v>
                </c:pt>
              </c:strCache>
            </c:strRef>
          </c:cat>
          <c:val>
            <c:numRef>
              <c:f>'[Tabelle e grafici - report finale.xlsx]Grafici rifatti'!$R$262:$R$268</c:f>
              <c:numCache>
                <c:formatCode>0.0%</c:formatCode>
                <c:ptCount val="7"/>
                <c:pt idx="0">
                  <c:v>0.23599999999999999</c:v>
                </c:pt>
                <c:pt idx="1">
                  <c:v>0.22</c:v>
                </c:pt>
                <c:pt idx="2">
                  <c:v>0.28199999999999997</c:v>
                </c:pt>
                <c:pt idx="3">
                  <c:v>0.21199999999999999</c:v>
                </c:pt>
                <c:pt idx="4">
                  <c:v>0.156</c:v>
                </c:pt>
                <c:pt idx="5">
                  <c:v>0.14499999999999999</c:v>
                </c:pt>
                <c:pt idx="6">
                  <c:v>0.53400000000000003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6E-42AD-A6DA-0C55C7CF1A22}"/>
            </c:ext>
          </c:extLst>
        </c:ser>
        <c:ser>
          <c:idx val="3"/>
          <c:order val="3"/>
          <c:tx>
            <c:strRef>
              <c:f>'[Tabelle e grafici - report finale.xlsx]Grafici rifatti'!$S$261</c:f>
              <c:strCache>
                <c:ptCount val="1"/>
                <c:pt idx="0">
                  <c:v>Cominciato dopo il lockdowd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6210066974496548E-3"/>
                  <c:y val="-2.97453553909852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6E-42AD-A6DA-0C55C7CF1A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rifatti'!$O$262:$O$268</c:f>
              <c:strCache>
                <c:ptCount val="7"/>
                <c:pt idx="0">
                  <c:v>Collezioni online</c:v>
                </c:pt>
                <c:pt idx="1">
                  <c:v>Esposizioni online</c:v>
                </c:pt>
                <c:pt idx="2">
                  <c:v>Eventi trasmessi dal vivo</c:v>
                </c:pt>
                <c:pt idx="3">
                  <c:v>Programmi di formazione</c:v>
                </c:pt>
                <c:pt idx="4">
                  <c:v>Newsletter</c:v>
                </c:pt>
                <c:pt idx="5">
                  <c:v>Podcast</c:v>
                </c:pt>
                <c:pt idx="6">
                  <c:v>Social media</c:v>
                </c:pt>
              </c:strCache>
            </c:strRef>
          </c:cat>
          <c:val>
            <c:numRef>
              <c:f>'[Tabelle e grafici - report finale.xlsx]Grafici rifatti'!$S$262:$S$268</c:f>
              <c:numCache>
                <c:formatCode>0.0%</c:formatCode>
                <c:ptCount val="7"/>
                <c:pt idx="0">
                  <c:v>9.7000000000000031E-2</c:v>
                </c:pt>
                <c:pt idx="1">
                  <c:v>0.1739999999999999</c:v>
                </c:pt>
                <c:pt idx="2">
                  <c:v>0.26500000000000007</c:v>
                </c:pt>
                <c:pt idx="3">
                  <c:v>0.20399999999999993</c:v>
                </c:pt>
                <c:pt idx="4">
                  <c:v>3.0000000000000054E-2</c:v>
                </c:pt>
                <c:pt idx="5">
                  <c:v>9.099999999999997E-2</c:v>
                </c:pt>
                <c:pt idx="6">
                  <c:v>3.8000000000000034E-2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6E-42AD-A6DA-0C55C7CF1A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66402728"/>
        <c:axId val="866405024"/>
      </c:barChart>
      <c:catAx>
        <c:axId val="86640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6405024"/>
        <c:crosses val="autoZero"/>
        <c:auto val="1"/>
        <c:lblAlgn val="ctr"/>
        <c:lblOffset val="100"/>
        <c:noMultiLvlLbl val="0"/>
      </c:catAx>
      <c:valAx>
        <c:axId val="866405024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66402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'[Tabelle e grafici - report finale.xlsx]Grafici rifatti'!$P$288</c:f>
              <c:strCache>
                <c:ptCount val="1"/>
                <c:pt idx="0">
                  <c:v>Potenziamento di servizio già esistente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rifatti'!$O$289:$O$298</c:f>
              <c:strCache>
                <c:ptCount val="10"/>
                <c:pt idx="0">
                  <c:v>Programmi di formazione online</c:v>
                </c:pt>
                <c:pt idx="1">
                  <c:v>Esposizioni online</c:v>
                </c:pt>
                <c:pt idx="2">
                  <c:v>Tour virtuali attraverso il museo</c:v>
                </c:pt>
                <c:pt idx="3">
                  <c:v>Podcast del museo</c:v>
                </c:pt>
                <c:pt idx="4">
                  <c:v>Contenuti video (per esempio YouTube o Vimeo)</c:v>
                </c:pt>
                <c:pt idx="5">
                  <c:v>Newsletter speciali</c:v>
                </c:pt>
                <c:pt idx="6">
                  <c:v>Contenuti dal vivo dall’interno del museo</c:v>
                </c:pt>
                <c:pt idx="7">
                  <c:v>Aggiunta di oggetti alle collezioni online</c:v>
                </c:pt>
                <c:pt idx="8">
                  <c:v>Quiz e gare</c:v>
                </c:pt>
                <c:pt idx="9">
                  <c:v>Post sui social media</c:v>
                </c:pt>
              </c:strCache>
            </c:strRef>
          </c:cat>
          <c:val>
            <c:numRef>
              <c:f>'[Tabelle e grafici - report finale.xlsx]Grafici rifatti'!$P$289:$P$298</c:f>
              <c:numCache>
                <c:formatCode>0%</c:formatCode>
                <c:ptCount val="10"/>
                <c:pt idx="0">
                  <c:v>0.2</c:v>
                </c:pt>
                <c:pt idx="1">
                  <c:v>0.22</c:v>
                </c:pt>
                <c:pt idx="2">
                  <c:v>0.18</c:v>
                </c:pt>
                <c:pt idx="3">
                  <c:v>0.09</c:v>
                </c:pt>
                <c:pt idx="4">
                  <c:v>0.39</c:v>
                </c:pt>
                <c:pt idx="5">
                  <c:v>0.23</c:v>
                </c:pt>
                <c:pt idx="6">
                  <c:v>0.17</c:v>
                </c:pt>
                <c:pt idx="7">
                  <c:v>0.31</c:v>
                </c:pt>
                <c:pt idx="8">
                  <c:v>0.18</c:v>
                </c:pt>
                <c:pt idx="9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C-9749-8020-82377E59745F}"/>
            </c:ext>
          </c:extLst>
        </c:ser>
        <c:ser>
          <c:idx val="1"/>
          <c:order val="1"/>
          <c:tx>
            <c:strRef>
              <c:f>'[Tabelle e grafici - report finale.xlsx]Grafici rifatti'!$Q$288</c:f>
              <c:strCache>
                <c:ptCount val="1"/>
                <c:pt idx="0">
                  <c:v>Nuovo servizio</c:v>
                </c:pt>
              </c:strCache>
            </c:strRef>
          </c:tx>
          <c:spPr>
            <a:solidFill>
              <a:srgbClr val="F4120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rifatti'!$O$289:$O$298</c:f>
              <c:strCache>
                <c:ptCount val="10"/>
                <c:pt idx="0">
                  <c:v>Programmi di formazione online</c:v>
                </c:pt>
                <c:pt idx="1">
                  <c:v>Esposizioni online</c:v>
                </c:pt>
                <c:pt idx="2">
                  <c:v>Tour virtuali attraverso il museo</c:v>
                </c:pt>
                <c:pt idx="3">
                  <c:v>Podcast del museo</c:v>
                </c:pt>
                <c:pt idx="4">
                  <c:v>Contenuti video (per esempio YouTube o Vimeo)</c:v>
                </c:pt>
                <c:pt idx="5">
                  <c:v>Newsletter speciali</c:v>
                </c:pt>
                <c:pt idx="6">
                  <c:v>Contenuti dal vivo dall’interno del museo</c:v>
                </c:pt>
                <c:pt idx="7">
                  <c:v>Aggiunta di oggetti alle collezioni online</c:v>
                </c:pt>
                <c:pt idx="8">
                  <c:v>Quiz e gare</c:v>
                </c:pt>
                <c:pt idx="9">
                  <c:v>Post sui social media</c:v>
                </c:pt>
              </c:strCache>
            </c:strRef>
          </c:cat>
          <c:val>
            <c:numRef>
              <c:f>'[Tabelle e grafici - report finale.xlsx]Grafici rifatti'!$Q$289:$Q$298</c:f>
              <c:numCache>
                <c:formatCode>0%</c:formatCode>
                <c:ptCount val="10"/>
                <c:pt idx="0">
                  <c:v>0.27</c:v>
                </c:pt>
                <c:pt idx="1">
                  <c:v>0.22</c:v>
                </c:pt>
                <c:pt idx="2">
                  <c:v>0.28999999999999998</c:v>
                </c:pt>
                <c:pt idx="3">
                  <c:v>0.12</c:v>
                </c:pt>
                <c:pt idx="4">
                  <c:v>0.24</c:v>
                </c:pt>
                <c:pt idx="5">
                  <c:v>0.1</c:v>
                </c:pt>
                <c:pt idx="6">
                  <c:v>0.19</c:v>
                </c:pt>
                <c:pt idx="7">
                  <c:v>0.12</c:v>
                </c:pt>
                <c:pt idx="8">
                  <c:v>0.19</c:v>
                </c:pt>
                <c:pt idx="9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9C-9749-8020-82377E59745F}"/>
            </c:ext>
          </c:extLst>
        </c:ser>
        <c:ser>
          <c:idx val="2"/>
          <c:order val="2"/>
          <c:tx>
            <c:strRef>
              <c:f>'[Tabelle e grafici - report finale.xlsx]Grafici rifatti'!$R$288</c:f>
              <c:strCache>
                <c:ptCount val="1"/>
                <c:pt idx="0">
                  <c:v>Servizio non offerto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rifatti'!$O$289:$O$298</c:f>
              <c:strCache>
                <c:ptCount val="10"/>
                <c:pt idx="0">
                  <c:v>Programmi di formazione online</c:v>
                </c:pt>
                <c:pt idx="1">
                  <c:v>Esposizioni online</c:v>
                </c:pt>
                <c:pt idx="2">
                  <c:v>Tour virtuali attraverso il museo</c:v>
                </c:pt>
                <c:pt idx="3">
                  <c:v>Podcast del museo</c:v>
                </c:pt>
                <c:pt idx="4">
                  <c:v>Contenuti video (per esempio YouTube o Vimeo)</c:v>
                </c:pt>
                <c:pt idx="5">
                  <c:v>Newsletter speciali</c:v>
                </c:pt>
                <c:pt idx="6">
                  <c:v>Contenuti dal vivo dall’interno del museo</c:v>
                </c:pt>
                <c:pt idx="7">
                  <c:v>Aggiunta di oggetti alle collezioni online</c:v>
                </c:pt>
                <c:pt idx="8">
                  <c:v>Quiz e gare</c:v>
                </c:pt>
                <c:pt idx="9">
                  <c:v>Post sui social media</c:v>
                </c:pt>
              </c:strCache>
            </c:strRef>
          </c:cat>
          <c:val>
            <c:numRef>
              <c:f>'[Tabelle e grafici - report finale.xlsx]Grafici rifatti'!$R$289:$R$298</c:f>
              <c:numCache>
                <c:formatCode>0%</c:formatCode>
                <c:ptCount val="10"/>
                <c:pt idx="0">
                  <c:v>0.42</c:v>
                </c:pt>
                <c:pt idx="1">
                  <c:v>0.44</c:v>
                </c:pt>
                <c:pt idx="2">
                  <c:v>0.4</c:v>
                </c:pt>
                <c:pt idx="3">
                  <c:v>0.64</c:v>
                </c:pt>
                <c:pt idx="4">
                  <c:v>0.24</c:v>
                </c:pt>
                <c:pt idx="5">
                  <c:v>0.39</c:v>
                </c:pt>
                <c:pt idx="6">
                  <c:v>0.51</c:v>
                </c:pt>
                <c:pt idx="7">
                  <c:v>0.36</c:v>
                </c:pt>
                <c:pt idx="8">
                  <c:v>0.44</c:v>
                </c:pt>
                <c:pt idx="9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9C-9749-8020-82377E59745F}"/>
            </c:ext>
          </c:extLst>
        </c:ser>
        <c:ser>
          <c:idx val="3"/>
          <c:order val="3"/>
          <c:tx>
            <c:strRef>
              <c:f>'[Tabelle e grafici - report finale.xlsx]Grafici rifatti'!$S$288</c:f>
              <c:strCache>
                <c:ptCount val="1"/>
                <c:pt idx="0">
                  <c:v>Nessun cambiamento dovuto al Covid19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rifatti'!$O$289:$O$298</c:f>
              <c:strCache>
                <c:ptCount val="10"/>
                <c:pt idx="0">
                  <c:v>Programmi di formazione online</c:v>
                </c:pt>
                <c:pt idx="1">
                  <c:v>Esposizioni online</c:v>
                </c:pt>
                <c:pt idx="2">
                  <c:v>Tour virtuali attraverso il museo</c:v>
                </c:pt>
                <c:pt idx="3">
                  <c:v>Podcast del museo</c:v>
                </c:pt>
                <c:pt idx="4">
                  <c:v>Contenuti video (per esempio YouTube o Vimeo)</c:v>
                </c:pt>
                <c:pt idx="5">
                  <c:v>Newsletter speciali</c:v>
                </c:pt>
                <c:pt idx="6">
                  <c:v>Contenuti dal vivo dall’interno del museo</c:v>
                </c:pt>
                <c:pt idx="7">
                  <c:v>Aggiunta di oggetti alle collezioni online</c:v>
                </c:pt>
                <c:pt idx="8">
                  <c:v>Quiz e gare</c:v>
                </c:pt>
                <c:pt idx="9">
                  <c:v>Post sui social media</c:v>
                </c:pt>
              </c:strCache>
            </c:strRef>
          </c:cat>
          <c:val>
            <c:numRef>
              <c:f>'[Tabelle e grafici - report finale.xlsx]Grafici rifatti'!$S$289:$S$298</c:f>
              <c:numCache>
                <c:formatCode>0%</c:formatCode>
                <c:ptCount val="10"/>
                <c:pt idx="0">
                  <c:v>0.09</c:v>
                </c:pt>
                <c:pt idx="1">
                  <c:v>0.11</c:v>
                </c:pt>
                <c:pt idx="2">
                  <c:v>0.11</c:v>
                </c:pt>
                <c:pt idx="3">
                  <c:v>0.1</c:v>
                </c:pt>
                <c:pt idx="4">
                  <c:v>0.1</c:v>
                </c:pt>
                <c:pt idx="5">
                  <c:v>0.23</c:v>
                </c:pt>
                <c:pt idx="6">
                  <c:v>0.08</c:v>
                </c:pt>
                <c:pt idx="7">
                  <c:v>0.18</c:v>
                </c:pt>
                <c:pt idx="8">
                  <c:v>0.13</c:v>
                </c:pt>
                <c:pt idx="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9C-9749-8020-82377E5974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30074776"/>
        <c:axId val="1030079040"/>
      </c:barChart>
      <c:catAx>
        <c:axId val="1030074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0079040"/>
        <c:crosses val="autoZero"/>
        <c:auto val="1"/>
        <c:lblAlgn val="ctr"/>
        <c:lblOffset val="100"/>
        <c:noMultiLvlLbl val="0"/>
      </c:catAx>
      <c:valAx>
        <c:axId val="10300790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3007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'[Tabelle e grafici - report finale.xlsx]Grafici rifatti'!$M$308</c:f>
              <c:strCache>
                <c:ptCount val="1"/>
                <c:pt idx="0">
                  <c:v>Capacità digitali aumentate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rifatti'!$L$309:$L$310</c:f>
              <c:strCache>
                <c:ptCount val="2"/>
                <c:pt idx="0">
                  <c:v>Grandi musei</c:v>
                </c:pt>
                <c:pt idx="1">
                  <c:v>Piccoli musei</c:v>
                </c:pt>
              </c:strCache>
            </c:strRef>
          </c:cat>
          <c:val>
            <c:numRef>
              <c:f>'[Tabelle e grafici - report finale.xlsx]Grafici rifatti'!$M$309:$M$310</c:f>
              <c:numCache>
                <c:formatCode>0%</c:formatCode>
                <c:ptCount val="2"/>
                <c:pt idx="0">
                  <c:v>0.81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E0-984B-A932-08A5F83D8F82}"/>
            </c:ext>
          </c:extLst>
        </c:ser>
        <c:ser>
          <c:idx val="1"/>
          <c:order val="1"/>
          <c:tx>
            <c:strRef>
              <c:f>'[Tabelle e grafici - report finale.xlsx]Grafici rifatti'!$N$308</c:f>
              <c:strCache>
                <c:ptCount val="1"/>
                <c:pt idx="0">
                  <c:v>Capacità digitali non aumentate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rifatti'!$L$309:$L$310</c:f>
              <c:strCache>
                <c:ptCount val="2"/>
                <c:pt idx="0">
                  <c:v>Grandi musei</c:v>
                </c:pt>
                <c:pt idx="1">
                  <c:v>Piccoli musei</c:v>
                </c:pt>
              </c:strCache>
            </c:strRef>
          </c:cat>
          <c:val>
            <c:numRef>
              <c:f>'[Tabelle e grafici - report finale.xlsx]Grafici rifatti'!$N$309:$N$310</c:f>
              <c:numCache>
                <c:formatCode>0%</c:formatCode>
                <c:ptCount val="2"/>
                <c:pt idx="0">
                  <c:v>0.19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E0-984B-A932-08A5F83D8F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81006120"/>
        <c:axId val="881007432"/>
      </c:barChart>
      <c:catAx>
        <c:axId val="881006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1007432"/>
        <c:crosses val="autoZero"/>
        <c:auto val="1"/>
        <c:lblAlgn val="ctr"/>
        <c:lblOffset val="100"/>
        <c:noMultiLvlLbl val="0"/>
      </c:catAx>
      <c:valAx>
        <c:axId val="8810074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100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F4120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30-B440-A7C1-C4373E239C8A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30-B440-A7C1-C4373E239C8A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30-B440-A7C1-C4373E239C8A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30-B440-A7C1-C4373E239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'[Tabelle e grafici - report finale.xlsx]Grafici rifatti'!$M$323:$M$324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'[Tabelle e grafici - report finale.xlsx]Grafici rifatti'!$N$323:$N$324</c:f>
              <c:numCache>
                <c:formatCode>0.0%</c:formatCode>
                <c:ptCount val="2"/>
                <c:pt idx="0">
                  <c:v>0.16800000000000001</c:v>
                </c:pt>
                <c:pt idx="1">
                  <c:v>0.83199999999999996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30-B440-A7C1-C4373E239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finale.xlsx]Grafici rifatti'!$N$418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AE8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rifatti'!$M$419:$M$420</c:f>
              <c:strCache>
                <c:ptCount val="2"/>
                <c:pt idx="0">
                  <c:v>Facebook</c:v>
                </c:pt>
                <c:pt idx="1">
                  <c:v>Instagram</c:v>
                </c:pt>
              </c:strCache>
            </c:strRef>
          </c:cat>
          <c:val>
            <c:numRef>
              <c:f>'[Tabelle e grafici - report finale.xlsx]Grafici rifatti'!$N$419:$N$420</c:f>
              <c:numCache>
                <c:formatCode>0%</c:formatCode>
                <c:ptCount val="2"/>
                <c:pt idx="0">
                  <c:v>0.51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B-D546-A6CF-DEFD31DA1456}"/>
            </c:ext>
          </c:extLst>
        </c:ser>
        <c:ser>
          <c:idx val="1"/>
          <c:order val="1"/>
          <c:tx>
            <c:strRef>
              <c:f>'[Tabelle e grafici - report finale.xlsx]Grafici rifatti'!$O$418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rifatti'!$M$419:$M$420</c:f>
              <c:strCache>
                <c:ptCount val="2"/>
                <c:pt idx="0">
                  <c:v>Facebook</c:v>
                </c:pt>
                <c:pt idx="1">
                  <c:v>Instagram</c:v>
                </c:pt>
              </c:strCache>
            </c:strRef>
          </c:cat>
          <c:val>
            <c:numRef>
              <c:f>'[Tabelle e grafici - report finale.xlsx]Grafici rifatti'!$O$419:$O$420</c:f>
              <c:numCache>
                <c:formatCode>0%</c:formatCode>
                <c:ptCount val="2"/>
                <c:pt idx="0">
                  <c:v>0.54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7B-D546-A6CF-DEFD31DA1456}"/>
            </c:ext>
          </c:extLst>
        </c:ser>
        <c:ser>
          <c:idx val="2"/>
          <c:order val="2"/>
          <c:tx>
            <c:strRef>
              <c:f>'[Tabelle e grafici - report finale.xlsx]Grafici rifatti'!$P$418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rifatti'!$M$419:$M$420</c:f>
              <c:strCache>
                <c:ptCount val="2"/>
                <c:pt idx="0">
                  <c:v>Facebook</c:v>
                </c:pt>
                <c:pt idx="1">
                  <c:v>Instagram</c:v>
                </c:pt>
              </c:strCache>
            </c:strRef>
          </c:cat>
          <c:val>
            <c:numRef>
              <c:f>'[Tabelle e grafici - report finale.xlsx]Grafici rifatti'!$P$419:$P$420</c:f>
              <c:numCache>
                <c:formatCode>0%</c:formatCode>
                <c:ptCount val="2"/>
                <c:pt idx="0">
                  <c:v>0.66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7B-D546-A6CF-DEFD31DA1456}"/>
            </c:ext>
          </c:extLst>
        </c:ser>
        <c:ser>
          <c:idx val="3"/>
          <c:order val="3"/>
          <c:tx>
            <c:strRef>
              <c:f>'[Tabelle e grafici - report finale.xlsx]Grafici rifatti'!$Q$418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rifatti'!$M$419:$M$420</c:f>
              <c:strCache>
                <c:ptCount val="2"/>
                <c:pt idx="0">
                  <c:v>Facebook</c:v>
                </c:pt>
                <c:pt idx="1">
                  <c:v>Instagram</c:v>
                </c:pt>
              </c:strCache>
            </c:strRef>
          </c:cat>
          <c:val>
            <c:numRef>
              <c:f>'[Tabelle e grafici - report finale.xlsx]Grafici rifatti'!$Q$419:$Q$420</c:f>
              <c:numCache>
                <c:formatCode>0%</c:formatCode>
                <c:ptCount val="2"/>
                <c:pt idx="0">
                  <c:v>0.76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7B-D546-A6CF-DEFD31DA1456}"/>
            </c:ext>
          </c:extLst>
        </c:ser>
        <c:ser>
          <c:idx val="4"/>
          <c:order val="4"/>
          <c:tx>
            <c:strRef>
              <c:f>'[Tabelle e grafici - report finale.xlsx]Grafici rifatti'!$R$418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rifatti'!$M$419:$M$420</c:f>
              <c:strCache>
                <c:ptCount val="2"/>
                <c:pt idx="0">
                  <c:v>Facebook</c:v>
                </c:pt>
                <c:pt idx="1">
                  <c:v>Instagram</c:v>
                </c:pt>
              </c:strCache>
            </c:strRef>
          </c:cat>
          <c:val>
            <c:numRef>
              <c:f>'[Tabelle e grafici - report finale.xlsx]Grafici rifatti'!$R$419:$R$420</c:f>
              <c:numCache>
                <c:formatCode>0%</c:formatCode>
                <c:ptCount val="2"/>
                <c:pt idx="0">
                  <c:v>0.79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7B-D546-A6CF-DEFD31DA1456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4"/>
        <c:overlap val="17"/>
        <c:axId val="659788304"/>
        <c:axId val="659786664"/>
      </c:barChart>
      <c:catAx>
        <c:axId val="65978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9786664"/>
        <c:crosses val="autoZero"/>
        <c:auto val="1"/>
        <c:lblAlgn val="ctr"/>
        <c:lblOffset val="100"/>
        <c:noMultiLvlLbl val="0"/>
      </c:catAx>
      <c:valAx>
        <c:axId val="659786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59788304"/>
        <c:crosses val="autoZero"/>
        <c:crossBetween val="between"/>
      </c:valAx>
      <c:spPr>
        <a:noFill/>
        <a:ln w="9525">
          <a:solidFill>
            <a:schemeClr val="tx1">
              <a:lumMod val="15000"/>
              <a:lumOff val="85000"/>
            </a:schemeClr>
          </a:solidFill>
        </a:ln>
        <a:effectLst>
          <a:outerShdw blurRad="50800" dir="5400000" sx="1000" sy="1000" algn="ctr" rotWithShape="0">
            <a:srgbClr val="000000">
              <a:alpha val="43137"/>
            </a:srgbClr>
          </a:outerShdw>
        </a:effectLst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glow rad="38100">
                <a:schemeClr val="accent1">
                  <a:alpha val="40000"/>
                </a:schemeClr>
              </a:glow>
              <a:softEdge rad="0"/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rifatti'!$M$449:$M$458</c:f>
              <c:strCache>
                <c:ptCount val="10"/>
                <c:pt idx="0">
                  <c:v>Chatbot</c:v>
                </c:pt>
                <c:pt idx="1">
                  <c:v>Realtà Mista</c:v>
                </c:pt>
                <c:pt idx="2">
                  <c:v>Realtà aumentata</c:v>
                </c:pt>
                <c:pt idx="3">
                  <c:v>3D display / Pannelli interattivi</c:v>
                </c:pt>
                <c:pt idx="4">
                  <c:v>Realtà virtuale</c:v>
                </c:pt>
                <c:pt idx="5">
                  <c:v>Installazioni interattive</c:v>
                </c:pt>
                <c:pt idx="6">
                  <c:v>App</c:v>
                </c:pt>
                <c:pt idx="7">
                  <c:v>Audioguida</c:v>
                </c:pt>
                <c:pt idx="8">
                  <c:v>Touch screen</c:v>
                </c:pt>
                <c:pt idx="9">
                  <c:v>QR-Cose / Beacon</c:v>
                </c:pt>
              </c:strCache>
            </c:strRef>
          </c:cat>
          <c:val>
            <c:numRef>
              <c:f>'[Tabelle e grafici - report finale.xlsx]Grafici rifatti'!$N$449:$N$458</c:f>
              <c:numCache>
                <c:formatCode>0%</c:formatCode>
                <c:ptCount val="10"/>
                <c:pt idx="0">
                  <c:v>0.02</c:v>
                </c:pt>
                <c:pt idx="1">
                  <c:v>0.03</c:v>
                </c:pt>
                <c:pt idx="2">
                  <c:v>0.09</c:v>
                </c:pt>
                <c:pt idx="3">
                  <c:v>0.09</c:v>
                </c:pt>
                <c:pt idx="4">
                  <c:v>0.1</c:v>
                </c:pt>
                <c:pt idx="5">
                  <c:v>0.19</c:v>
                </c:pt>
                <c:pt idx="6">
                  <c:v>0.24</c:v>
                </c:pt>
                <c:pt idx="7">
                  <c:v>0.32</c:v>
                </c:pt>
                <c:pt idx="8">
                  <c:v>0.32</c:v>
                </c:pt>
                <c:pt idx="9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2-C04E-B457-6D6168DAE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2"/>
        <c:axId val="974251536"/>
        <c:axId val="974254488"/>
      </c:barChart>
      <c:catAx>
        <c:axId val="97425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4254488"/>
        <c:crosses val="autoZero"/>
        <c:auto val="1"/>
        <c:lblAlgn val="ctr"/>
        <c:lblOffset val="100"/>
        <c:noMultiLvlLbl val="0"/>
      </c:catAx>
      <c:valAx>
        <c:axId val="974254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425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'[Tabelle e grafici - report finale.xlsx]PATER - Anno Apertura x classe'!$Y$22</c:f>
              <c:strCache>
                <c:ptCount val="1"/>
                <c:pt idx="0">
                  <c:v>Fino al 1989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finale.xlsx]PATER - Anno Apertura x classe'!$X$24:$X$33</c:f>
              <c:strCache>
                <c:ptCount val="10"/>
                <c:pt idx="0">
                  <c:v>Archeologia</c:v>
                </c:pt>
                <c:pt idx="1">
                  <c:v>Arte</c:v>
                </c:pt>
                <c:pt idx="2">
                  <c:v>Etnografia e antropologia</c:v>
                </c:pt>
                <c:pt idx="3">
                  <c:v>Industriale e/o d'impresa</c:v>
                </c:pt>
                <c:pt idx="4">
                  <c:v>Misto</c:v>
                </c:pt>
                <c:pt idx="5">
                  <c:v>Religione e culto</c:v>
                </c:pt>
                <c:pt idx="6">
                  <c:v>Scienza e tecnica</c:v>
                </c:pt>
                <c:pt idx="7">
                  <c:v>Storia</c:v>
                </c:pt>
                <c:pt idx="8">
                  <c:v>Storia e scienze naturali</c:v>
                </c:pt>
                <c:pt idx="9">
                  <c:v>Tematico e/o specializzato</c:v>
                </c:pt>
              </c:strCache>
            </c:strRef>
          </c:cat>
          <c:val>
            <c:numRef>
              <c:f>'[Tabelle e grafici - report finale.xlsx]PATER - Anno Apertura x classe'!$Y$24:$Y$33</c:f>
              <c:numCache>
                <c:formatCode>General</c:formatCode>
                <c:ptCount val="10"/>
                <c:pt idx="0">
                  <c:v>21</c:v>
                </c:pt>
                <c:pt idx="1">
                  <c:v>49</c:v>
                </c:pt>
                <c:pt idx="2">
                  <c:v>19</c:v>
                </c:pt>
                <c:pt idx="3">
                  <c:v>2</c:v>
                </c:pt>
                <c:pt idx="4">
                  <c:v>16</c:v>
                </c:pt>
                <c:pt idx="5">
                  <c:v>10</c:v>
                </c:pt>
                <c:pt idx="6">
                  <c:v>9</c:v>
                </c:pt>
                <c:pt idx="7">
                  <c:v>31</c:v>
                </c:pt>
                <c:pt idx="8">
                  <c:v>33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0-4817-8183-72FA708B6A49}"/>
            </c:ext>
          </c:extLst>
        </c:ser>
        <c:ser>
          <c:idx val="1"/>
          <c:order val="1"/>
          <c:tx>
            <c:strRef>
              <c:f>'[Tabelle e grafici - report finale.xlsx]PATER - Anno Apertura x classe'!$Z$22</c:f>
              <c:strCache>
                <c:ptCount val="1"/>
                <c:pt idx="0">
                  <c:v>Dal 1990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finale.xlsx]PATER - Anno Apertura x classe'!$X$24:$X$33</c:f>
              <c:strCache>
                <c:ptCount val="10"/>
                <c:pt idx="0">
                  <c:v>Archeologia</c:v>
                </c:pt>
                <c:pt idx="1">
                  <c:v>Arte</c:v>
                </c:pt>
                <c:pt idx="2">
                  <c:v>Etnografia e antropologia</c:v>
                </c:pt>
                <c:pt idx="3">
                  <c:v>Industriale e/o d'impresa</c:v>
                </c:pt>
                <c:pt idx="4">
                  <c:v>Misto</c:v>
                </c:pt>
                <c:pt idx="5">
                  <c:v>Religione e culto</c:v>
                </c:pt>
                <c:pt idx="6">
                  <c:v>Scienza e tecnica</c:v>
                </c:pt>
                <c:pt idx="7">
                  <c:v>Storia</c:v>
                </c:pt>
                <c:pt idx="8">
                  <c:v>Storia e scienze naturali</c:v>
                </c:pt>
                <c:pt idx="9">
                  <c:v>Tematico e/o specializzato</c:v>
                </c:pt>
              </c:strCache>
            </c:strRef>
          </c:cat>
          <c:val>
            <c:numRef>
              <c:f>'[Tabelle e grafici - report finale.xlsx]PATER - Anno Apertura x classe'!$Z$24:$Z$33</c:f>
              <c:numCache>
                <c:formatCode>General</c:formatCode>
                <c:ptCount val="10"/>
                <c:pt idx="0">
                  <c:v>30</c:v>
                </c:pt>
                <c:pt idx="1">
                  <c:v>55</c:v>
                </c:pt>
                <c:pt idx="2">
                  <c:v>22</c:v>
                </c:pt>
                <c:pt idx="3">
                  <c:v>15</c:v>
                </c:pt>
                <c:pt idx="4">
                  <c:v>12</c:v>
                </c:pt>
                <c:pt idx="5">
                  <c:v>23</c:v>
                </c:pt>
                <c:pt idx="6">
                  <c:v>4</c:v>
                </c:pt>
                <c:pt idx="7">
                  <c:v>34</c:v>
                </c:pt>
                <c:pt idx="8">
                  <c:v>15</c:v>
                </c:pt>
                <c:pt idx="9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C0-4817-8183-72FA708B6A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54231088"/>
        <c:axId val="854228792"/>
      </c:barChart>
      <c:catAx>
        <c:axId val="854231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Tipologia Musei</a:t>
                </a:r>
              </a:p>
            </c:rich>
          </c:tx>
          <c:layout>
            <c:manualLayout>
              <c:xMode val="edge"/>
              <c:yMode val="edge"/>
              <c:x val="0.40615154741717385"/>
              <c:y val="0.806304759455500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4228792"/>
        <c:crosses val="autoZero"/>
        <c:auto val="1"/>
        <c:lblAlgn val="ctr"/>
        <c:lblOffset val="100"/>
        <c:noMultiLvlLbl val="0"/>
      </c:catAx>
      <c:valAx>
        <c:axId val="85422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Nr Musei/Istituti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423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6F5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D7-F744-865C-DD0AA4A121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rifatti'!$M$481:$M$489</c:f>
              <c:strCache>
                <c:ptCount val="9"/>
                <c:pt idx="0">
                  <c:v>Nessun investimento in digitale</c:v>
                </c:pt>
                <c:pt idx="1">
                  <c:v>Altro</c:v>
                </c:pt>
                <c:pt idx="2">
                  <c:v>Conservazione della collezione</c:v>
                </c:pt>
                <c:pt idx="3">
                  <c:v>Ticketing, gestione prenotazione e controlli accessi</c:v>
                </c:pt>
                <c:pt idx="4">
                  <c:v>Servizi di supporto alla visita in loco</c:v>
                </c:pt>
                <c:pt idx="5">
                  <c:v>Atrtività educative e didattiche</c:v>
                </c:pt>
                <c:pt idx="6">
                  <c:v>Marketing, Comunicazione e Customer Care</c:v>
                </c:pt>
                <c:pt idx="7">
                  <c:v>Catalogazione e digitalizzazione della collezione</c:v>
                </c:pt>
                <c:pt idx="8">
                  <c:v>Servizi di supporto alla fruizione online</c:v>
                </c:pt>
              </c:strCache>
            </c:strRef>
          </c:cat>
          <c:val>
            <c:numRef>
              <c:f>'[Tabelle e grafici - report finale.xlsx]Grafici rifatti'!$N$481:$N$489</c:f>
              <c:numCache>
                <c:formatCode>0%</c:formatCode>
                <c:ptCount val="9"/>
                <c:pt idx="0">
                  <c:v>0.13</c:v>
                </c:pt>
                <c:pt idx="1">
                  <c:v>0.04</c:v>
                </c:pt>
                <c:pt idx="2">
                  <c:v>0.19</c:v>
                </c:pt>
                <c:pt idx="3">
                  <c:v>0.28999999999999998</c:v>
                </c:pt>
                <c:pt idx="4">
                  <c:v>0.36</c:v>
                </c:pt>
                <c:pt idx="5">
                  <c:v>0.41</c:v>
                </c:pt>
                <c:pt idx="6">
                  <c:v>0.42</c:v>
                </c:pt>
                <c:pt idx="7">
                  <c:v>0.45</c:v>
                </c:pt>
                <c:pt idx="8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D7-F744-865C-DD0AA4A121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-100"/>
        <c:axId val="590544760"/>
        <c:axId val="590540168"/>
      </c:barChart>
      <c:catAx>
        <c:axId val="590544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0540168"/>
        <c:crosses val="autoZero"/>
        <c:auto val="1"/>
        <c:lblAlgn val="ctr"/>
        <c:lblOffset val="100"/>
        <c:noMultiLvlLbl val="0"/>
      </c:catAx>
      <c:valAx>
        <c:axId val="590540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90544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finale-nl00002512.xlsx]Master -  Social precovid'!$I$4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finale-nl00002512.xlsx]Master -  Social precovid'!$H$5:$H$11</c:f>
              <c:strCache>
                <c:ptCount val="7"/>
                <c:pt idx="0">
                  <c:v>Facebook</c:v>
                </c:pt>
                <c:pt idx="1">
                  <c:v> Instagram</c:v>
                </c:pt>
                <c:pt idx="2">
                  <c:v> YouTube</c:v>
                </c:pt>
                <c:pt idx="3">
                  <c:v> Twitter</c:v>
                </c:pt>
                <c:pt idx="4">
                  <c:v> Pinterest</c:v>
                </c:pt>
                <c:pt idx="5">
                  <c:v>Altro</c:v>
                </c:pt>
                <c:pt idx="6">
                  <c:v>Nessuno di questi</c:v>
                </c:pt>
              </c:strCache>
            </c:strRef>
          </c:cat>
          <c:val>
            <c:numRef>
              <c:f>'[Tabelle e grafici - report finale-nl00002512.xlsx]Master -  Social precovid'!$I$5:$I$11</c:f>
              <c:numCache>
                <c:formatCode>0%</c:formatCode>
                <c:ptCount val="7"/>
                <c:pt idx="0">
                  <c:v>0.875</c:v>
                </c:pt>
                <c:pt idx="1">
                  <c:v>0.5982142857142857</c:v>
                </c:pt>
                <c:pt idx="2">
                  <c:v>0.5</c:v>
                </c:pt>
                <c:pt idx="3">
                  <c:v>0.2767857142857143</c:v>
                </c:pt>
                <c:pt idx="4">
                  <c:v>4.4642857142857144E-2</c:v>
                </c:pt>
                <c:pt idx="5">
                  <c:v>4.4642857142857144E-2</c:v>
                </c:pt>
                <c:pt idx="6">
                  <c:v>8.9285714285714288E-2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7-374A-A12A-F32062C621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99105432"/>
        <c:axId val="799097560"/>
      </c:barChart>
      <c:catAx>
        <c:axId val="79910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9097560"/>
        <c:crosses val="autoZero"/>
        <c:auto val="1"/>
        <c:lblAlgn val="ctr"/>
        <c:lblOffset val="100"/>
        <c:noMultiLvlLbl val="0"/>
      </c:catAx>
      <c:valAx>
        <c:axId val="79909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910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756111689280732"/>
          <c:y val="0.12540192926045018"/>
          <c:w val="0.71049672406909248"/>
          <c:h val="0.6254942006847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finale.xlsx]Master - format digitali'!$B$6</c:f>
              <c:strCache>
                <c:ptCount val="1"/>
                <c:pt idx="0">
                  <c:v>Utilizzo medio pre-lockdown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finale.xlsx]Master - format digitali'!$C$5:$H$5</c:f>
              <c:strCache>
                <c:ptCount val="6"/>
                <c:pt idx="0">
                  <c:v>Nuovi format di video</c:v>
                </c:pt>
                <c:pt idx="1">
                  <c:v>Rubriche tematiche</c:v>
                </c:pt>
                <c:pt idx="2">
                  <c:v>Dirette social</c:v>
                </c:pt>
                <c:pt idx="3">
                  <c:v>Challenge social</c:v>
                </c:pt>
                <c:pt idx="4">
                  <c:v>Podcast</c:v>
                </c:pt>
                <c:pt idx="5">
                  <c:v>Webinar</c:v>
                </c:pt>
              </c:strCache>
            </c:strRef>
          </c:cat>
          <c:val>
            <c:numRef>
              <c:f>'[Tabelle e grafici - report finale.xlsx]Master - format digitali'!$C$6:$H$6</c:f>
              <c:numCache>
                <c:formatCode>0.0</c:formatCode>
                <c:ptCount val="6"/>
                <c:pt idx="0">
                  <c:v>2.3392857142857144</c:v>
                </c:pt>
                <c:pt idx="1">
                  <c:v>2.3839285714285716</c:v>
                </c:pt>
                <c:pt idx="2">
                  <c:v>1.5357142857142858</c:v>
                </c:pt>
                <c:pt idx="3">
                  <c:v>1.2321428571428572</c:v>
                </c:pt>
                <c:pt idx="4">
                  <c:v>1.2053571428571428</c:v>
                </c:pt>
                <c:pt idx="5">
                  <c:v>1.2678571428571428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60-5B4F-846F-C2A222E9029D}"/>
            </c:ext>
          </c:extLst>
        </c:ser>
        <c:ser>
          <c:idx val="1"/>
          <c:order val="1"/>
          <c:tx>
            <c:strRef>
              <c:f>'[Tabelle e grafici - report finale.xlsx]Master - format digitali'!$B$7</c:f>
              <c:strCache>
                <c:ptCount val="1"/>
                <c:pt idx="0">
                  <c:v>Utilizzo medio post-lockdown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finale.xlsx]Master - format digitali'!$C$5:$H$5</c:f>
              <c:strCache>
                <c:ptCount val="6"/>
                <c:pt idx="0">
                  <c:v>Nuovi format di video</c:v>
                </c:pt>
                <c:pt idx="1">
                  <c:v>Rubriche tematiche</c:v>
                </c:pt>
                <c:pt idx="2">
                  <c:v>Dirette social</c:v>
                </c:pt>
                <c:pt idx="3">
                  <c:v>Challenge social</c:v>
                </c:pt>
                <c:pt idx="4">
                  <c:v>Podcast</c:v>
                </c:pt>
                <c:pt idx="5">
                  <c:v>Webinar</c:v>
                </c:pt>
              </c:strCache>
            </c:strRef>
          </c:cat>
          <c:val>
            <c:numRef>
              <c:f>'[Tabelle e grafici - report finale.xlsx]Master - format digitali'!$C$7:$H$7</c:f>
              <c:numCache>
                <c:formatCode>0.0</c:formatCode>
                <c:ptCount val="6"/>
                <c:pt idx="0">
                  <c:v>2.9464285714285716</c:v>
                </c:pt>
                <c:pt idx="1">
                  <c:v>2.9910714285714284</c:v>
                </c:pt>
                <c:pt idx="2">
                  <c:v>1.9375</c:v>
                </c:pt>
                <c:pt idx="3">
                  <c:v>1.4017857142857142</c:v>
                </c:pt>
                <c:pt idx="4">
                  <c:v>1.3482142857142858</c:v>
                </c:pt>
                <c:pt idx="5">
                  <c:v>1.5357142857142858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60-5B4F-846F-C2A222E9029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78240424"/>
        <c:axId val="678236160"/>
      </c:barChart>
      <c:lineChart>
        <c:grouping val="standard"/>
        <c:varyColors val="0"/>
        <c:ser>
          <c:idx val="2"/>
          <c:order val="2"/>
          <c:tx>
            <c:strRef>
              <c:f>'[Tabelle e grafici - report finale.xlsx]Master - format digitali'!$B$8</c:f>
              <c:strCache>
                <c:ptCount val="1"/>
                <c:pt idx="0">
                  <c:v>Incremento Percentuale pre-post lockdown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7065337763012194E-2"/>
                  <c:y val="-2.500893176134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60-5B4F-846F-C2A222E9029D}"/>
                </c:ext>
              </c:extLst>
            </c:dLbl>
            <c:dLbl>
              <c:idx val="1"/>
              <c:layout>
                <c:manualLayout>
                  <c:x val="-3.5991140642303431E-2"/>
                  <c:y val="-2.5008931761343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60-5B4F-846F-C2A222E9029D}"/>
                </c:ext>
              </c:extLst>
            </c:dLbl>
            <c:dLbl>
              <c:idx val="2"/>
              <c:layout>
                <c:manualLayout>
                  <c:x val="-5.2602436323366558E-2"/>
                  <c:y val="-2.5008931761343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60-5B4F-846F-C2A222E9029D}"/>
                </c:ext>
              </c:extLst>
            </c:dLbl>
            <c:dLbl>
              <c:idx val="3"/>
              <c:layout>
                <c:manualLayout>
                  <c:x val="-2.2148394241417499E-2"/>
                  <c:y val="-2.500893176134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60-5B4F-846F-C2A222E9029D}"/>
                </c:ext>
              </c:extLst>
            </c:dLbl>
            <c:dLbl>
              <c:idx val="4"/>
              <c:layout>
                <c:manualLayout>
                  <c:x val="-5.8139534883721034E-2"/>
                  <c:y val="-3.215434083601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60-5B4F-846F-C2A222E9029D}"/>
                </c:ext>
              </c:extLst>
            </c:dLbl>
            <c:dLbl>
              <c:idx val="5"/>
              <c:layout>
                <c:manualLayout>
                  <c:x val="-3.045404208194916E-2"/>
                  <c:y val="-2.500893176134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60-5B4F-846F-C2A222E90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'[Tabelle e grafici - report finale.xlsx]Master - format digitali'!$C$8:$H$8</c:f>
              <c:numCache>
                <c:formatCode>0%</c:formatCode>
                <c:ptCount val="6"/>
                <c:pt idx="0">
                  <c:v>0.25954198473282442</c:v>
                </c:pt>
                <c:pt idx="1">
                  <c:v>0.25468164794007475</c:v>
                </c:pt>
                <c:pt idx="2">
                  <c:v>0.2616279069767441</c:v>
                </c:pt>
                <c:pt idx="3">
                  <c:v>0.13768115942028972</c:v>
                </c:pt>
                <c:pt idx="4">
                  <c:v>0.11851851851851866</c:v>
                </c:pt>
                <c:pt idx="5">
                  <c:v>0.21126760563380295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760-5B4F-846F-C2A222E902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9061672"/>
        <c:axId val="679075776"/>
      </c:lineChart>
      <c:catAx>
        <c:axId val="678240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8236160"/>
        <c:crosses val="autoZero"/>
        <c:auto val="1"/>
        <c:lblAlgn val="ctr"/>
        <c:lblOffset val="100"/>
        <c:noMultiLvlLbl val="0"/>
      </c:catAx>
      <c:valAx>
        <c:axId val="67823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8240424"/>
        <c:crosses val="autoZero"/>
        <c:crossBetween val="between"/>
      </c:valAx>
      <c:valAx>
        <c:axId val="67907577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9061672"/>
        <c:crosses val="max"/>
        <c:crossBetween val="between"/>
      </c:valAx>
      <c:catAx>
        <c:axId val="679061672"/>
        <c:scaling>
          <c:orientation val="minMax"/>
        </c:scaling>
        <c:delete val="1"/>
        <c:axPos val="b"/>
        <c:majorTickMark val="out"/>
        <c:minorTickMark val="none"/>
        <c:tickLblPos val="nextTo"/>
        <c:crossAx val="679075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'[Tabelle e grafici - report finale.xlsx]Grafici rifatti'!$M$55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'[Tabelle e grafici - report finale.xlsx]Grafici rifatti'!$L$56:$L$64</c:f>
              <c:strCache>
                <c:ptCount val="9"/>
                <c:pt idx="0">
                  <c:v>Nessuno</c:v>
                </c:pt>
                <c:pt idx="1">
                  <c:v>Altro</c:v>
                </c:pt>
                <c:pt idx="2">
                  <c:v>Chatbot</c:v>
                </c:pt>
                <c:pt idx="3">
                  <c:v>Tavolo interattivo</c:v>
                </c:pt>
                <c:pt idx="4">
                  <c:v>Videogame</c:v>
                </c:pt>
                <c:pt idx="5">
                  <c:v>Ricostruzione 3D</c:v>
                </c:pt>
                <c:pt idx="6">
                  <c:v>Applicazioni per Smartphone e Tablet</c:v>
                </c:pt>
                <c:pt idx="7">
                  <c:v>Audioguide / Videoguide</c:v>
                </c:pt>
                <c:pt idx="8">
                  <c:v>Tour virtuali</c:v>
                </c:pt>
              </c:strCache>
            </c:strRef>
          </c:cat>
          <c:val>
            <c:numRef>
              <c:f>'[Tabelle e grafici - report finale.xlsx]Grafici rifatti'!$M$56:$M$64</c:f>
              <c:numCache>
                <c:formatCode>0%</c:formatCode>
                <c:ptCount val="9"/>
                <c:pt idx="0">
                  <c:v>0.28000000000000003</c:v>
                </c:pt>
                <c:pt idx="1">
                  <c:v>0.14000000000000001</c:v>
                </c:pt>
                <c:pt idx="2">
                  <c:v>0</c:v>
                </c:pt>
                <c:pt idx="3">
                  <c:v>0.01</c:v>
                </c:pt>
                <c:pt idx="4">
                  <c:v>0.03</c:v>
                </c:pt>
                <c:pt idx="5">
                  <c:v>0.04</c:v>
                </c:pt>
                <c:pt idx="6">
                  <c:v>0.12</c:v>
                </c:pt>
                <c:pt idx="7">
                  <c:v>0.18</c:v>
                </c:pt>
                <c:pt idx="8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4-EE41-8B89-F79C976CF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82291224"/>
        <c:axId val="882290896"/>
      </c:barChart>
      <c:catAx>
        <c:axId val="882291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2290896"/>
        <c:crosses val="autoZero"/>
        <c:auto val="1"/>
        <c:lblAlgn val="ctr"/>
        <c:lblOffset val="100"/>
        <c:noMultiLvlLbl val="0"/>
      </c:catAx>
      <c:valAx>
        <c:axId val="882290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2291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finale.xlsx]2020 - Quesito 17'!$B$20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'[Tabelle e grafici - report finale.xlsx]2020 - Quesito 17'!$A$21:$A$23</c:f>
              <c:strCache>
                <c:ptCount val="3"/>
                <c:pt idx="0">
                  <c:v>Personale interno con competenze pregresse</c:v>
                </c:pt>
                <c:pt idx="1">
                  <c:v>Formazione a personale interno</c:v>
                </c:pt>
                <c:pt idx="2">
                  <c:v>Figure professionali esterne</c:v>
                </c:pt>
              </c:strCache>
            </c:strRef>
          </c:cat>
          <c:val>
            <c:numRef>
              <c:f>'[Tabelle e grafici - report finale.xlsx]2020 - Quesito 17'!$B$21:$B$23</c:f>
              <c:numCache>
                <c:formatCode>0%</c:formatCode>
                <c:ptCount val="3"/>
                <c:pt idx="0">
                  <c:v>0.88161993769470404</c:v>
                </c:pt>
                <c:pt idx="1">
                  <c:v>0.16510903426791276</c:v>
                </c:pt>
                <c:pt idx="2">
                  <c:v>0.24922118380062305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3-4E78-A1A0-20F922DD3CEF}"/>
            </c:ext>
          </c:extLst>
        </c:ser>
        <c:ser>
          <c:idx val="1"/>
          <c:order val="1"/>
          <c:tx>
            <c:strRef>
              <c:f>'[Tabelle e grafici - report finale.xlsx]2020 - Quesito 17'!$C$20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'[Tabelle e grafici - report finale.xlsx]2020 - Quesito 17'!$A$21:$A$23</c:f>
              <c:strCache>
                <c:ptCount val="3"/>
                <c:pt idx="0">
                  <c:v>Personale interno con competenze pregresse</c:v>
                </c:pt>
                <c:pt idx="1">
                  <c:v>Formazione a personale interno</c:v>
                </c:pt>
                <c:pt idx="2">
                  <c:v>Figure professionali esterne</c:v>
                </c:pt>
              </c:strCache>
            </c:strRef>
          </c:cat>
          <c:val>
            <c:numRef>
              <c:f>'[Tabelle e grafici - report finale.xlsx]2020 - Quesito 17'!$C$21:$C$23</c:f>
              <c:numCache>
                <c:formatCode>0%</c:formatCode>
                <c:ptCount val="3"/>
                <c:pt idx="0">
                  <c:v>9.657320872274143E-2</c:v>
                </c:pt>
                <c:pt idx="1">
                  <c:v>0.73520249221183798</c:v>
                </c:pt>
                <c:pt idx="2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C3-4E78-A1A0-20F922DD3CEF}"/>
            </c:ext>
          </c:extLst>
        </c:ser>
        <c:ser>
          <c:idx val="2"/>
          <c:order val="2"/>
          <c:tx>
            <c:strRef>
              <c:f>'[Tabelle e grafici - report finale.xlsx]2020 - Quesito 17'!$D$20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'[Tabelle e grafici - report finale.xlsx]2020 - Quesito 17'!$A$21:$A$23</c:f>
              <c:strCache>
                <c:ptCount val="3"/>
                <c:pt idx="0">
                  <c:v>Personale interno con competenze pregresse</c:v>
                </c:pt>
                <c:pt idx="1">
                  <c:v>Formazione a personale interno</c:v>
                </c:pt>
                <c:pt idx="2">
                  <c:v>Figure professionali esterne</c:v>
                </c:pt>
              </c:strCache>
            </c:strRef>
          </c:cat>
          <c:val>
            <c:numRef>
              <c:f>'[Tabelle e grafici - report finale.xlsx]2020 - Quesito 17'!$D$21:$D$23</c:f>
              <c:numCache>
                <c:formatCode>0%</c:formatCode>
                <c:ptCount val="3"/>
                <c:pt idx="0">
                  <c:v>2.1806853582554516E-2</c:v>
                </c:pt>
                <c:pt idx="1">
                  <c:v>9.9688473520249218E-2</c:v>
                </c:pt>
                <c:pt idx="2">
                  <c:v>8.4112149532710276E-2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C3-4E78-A1A0-20F922DD3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465896"/>
        <c:axId val="172464256"/>
      </c:barChart>
      <c:catAx>
        <c:axId val="17246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2464256"/>
        <c:crosses val="autoZero"/>
        <c:auto val="1"/>
        <c:lblAlgn val="ctr"/>
        <c:lblOffset val="100"/>
        <c:noMultiLvlLbl val="0"/>
      </c:catAx>
      <c:valAx>
        <c:axId val="17246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246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A1-AE46-A15E-D5320610462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A1-AE46-A15E-D5320610462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A1-AE46-A15E-D5320610462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A1-AE46-A15E-D532061046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'[Tabelle e grafici - report finale.xlsx]Grafici rifatti'!$L$348:$L$351</c:f>
              <c:strCache>
                <c:ptCount val="4"/>
                <c:pt idx="0">
                  <c:v>Per la gestione e lo sviluppo delle tecnologie</c:v>
                </c:pt>
                <c:pt idx="1">
                  <c:v>Per la comunicazione e gestione dei social media</c:v>
                </c:pt>
                <c:pt idx="2">
                  <c:v>Per entrambi i settori</c:v>
                </c:pt>
                <c:pt idx="3">
                  <c:v>Per nessuno dei due</c:v>
                </c:pt>
              </c:strCache>
            </c:strRef>
          </c:cat>
          <c:val>
            <c:numRef>
              <c:f>'[Tabelle e grafici - report finale.xlsx]Grafici rifatti'!$M$348:$M$351</c:f>
              <c:numCache>
                <c:formatCode>0.0%</c:formatCode>
                <c:ptCount val="4"/>
                <c:pt idx="0">
                  <c:v>9.9000000000000005E-2</c:v>
                </c:pt>
                <c:pt idx="1">
                  <c:v>0.216</c:v>
                </c:pt>
                <c:pt idx="2">
                  <c:v>0.57699999999999996</c:v>
                </c:pt>
                <c:pt idx="3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A1-AE46-A15E-D532061046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8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1F-694A-AB1B-85C37F5D79C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1F-694A-AB1B-85C37F5D79C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1F-694A-AB1B-85C37F5D79C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1F-694A-AB1B-85C37F5D79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'[Tabelle e grafici - report finale.xlsx]Grafici rifatti'!$L$368:$L$371</c:f>
              <c:strCache>
                <c:ptCount val="4"/>
                <c:pt idx="0">
                  <c:v>Per la gestione e lo sviluppo delle tecnologie</c:v>
                </c:pt>
                <c:pt idx="1">
                  <c:v>Per la comunicazione e gestione dei social media</c:v>
                </c:pt>
                <c:pt idx="2">
                  <c:v>Per entrambi i settori</c:v>
                </c:pt>
                <c:pt idx="3">
                  <c:v>Per nessuno dei due</c:v>
                </c:pt>
              </c:strCache>
            </c:strRef>
          </c:cat>
          <c:val>
            <c:numRef>
              <c:f>'[Tabelle e grafici - report finale.xlsx]Grafici rifatti'!$M$368:$M$371</c:f>
              <c:numCache>
                <c:formatCode>0.0%</c:formatCode>
                <c:ptCount val="4"/>
                <c:pt idx="0">
                  <c:v>3.5999999999999921E-2</c:v>
                </c:pt>
                <c:pt idx="1">
                  <c:v>0.153</c:v>
                </c:pt>
                <c:pt idx="2">
                  <c:v>0.13500000000000001</c:v>
                </c:pt>
                <c:pt idx="3">
                  <c:v>0.67600000000000005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1F-694A-AB1B-85C37F5D79C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tx>
            <c:strRef>
              <c:f>'[Tabelle e grafici - report finale.xlsx]2020 - Quesito 20'!$C$10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5C-4D4C-9DB4-DC685D7398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5C-4D4C-9DB4-DC685D7398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5C-4D4C-9DB4-DC685D7398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5C-4D4C-9DB4-DC685D7398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5C-4D4C-9DB4-DC685D7398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5C-4D4C-9DB4-DC685D73981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55C-4D4C-9DB4-DC685D7398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'[Tabelle e grafici - report finale.xlsx]2020 - Quesito 20'!$A$11:$A$17</c:f>
              <c:strCache>
                <c:ptCount val="7"/>
                <c:pt idx="0">
                  <c:v>Prenotazione online della visita</c:v>
                </c:pt>
                <c:pt idx="1">
                  <c:v>Tour virtuali del museo/istituto</c:v>
                </c:pt>
                <c:pt idx="2">
                  <c:v>Attività online di laboratori didattici, seminari, corsi, etc…</c:v>
                </c:pt>
                <c:pt idx="3">
                  <c:v>Presenza sui canali social (Facebook, Instangram, Tweeter)</c:v>
                </c:pt>
                <c:pt idx="4">
                  <c:v>Presentazioni dei beni e/o delle collezioni su piattaforme streaming</c:v>
                </c:pt>
                <c:pt idx="5">
                  <c:v>Altro</c:v>
                </c:pt>
                <c:pt idx="6">
                  <c:v>Non risponde</c:v>
                </c:pt>
              </c:strCache>
            </c:strRef>
          </c:cat>
          <c:val>
            <c:numRef>
              <c:f>'[Tabelle e grafici - report finale.xlsx]2020 - Quesito 20'!$C$11:$C$17</c:f>
              <c:numCache>
                <c:formatCode>0%</c:formatCode>
                <c:ptCount val="7"/>
                <c:pt idx="0">
                  <c:v>0.18407960199004975</c:v>
                </c:pt>
                <c:pt idx="1">
                  <c:v>0.24129353233830847</c:v>
                </c:pt>
                <c:pt idx="2">
                  <c:v>0.15422885572139303</c:v>
                </c:pt>
                <c:pt idx="3">
                  <c:v>0.17661691542288557</c:v>
                </c:pt>
                <c:pt idx="4">
                  <c:v>0.21393034825870647</c:v>
                </c:pt>
                <c:pt idx="5">
                  <c:v>1.4925373134328358E-2</c:v>
                </c:pt>
                <c:pt idx="6">
                  <c:v>1.4925373134328358E-2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8BE-447B-968F-F8F8B84A76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'[Tabelle e grafici - report finale.xlsx]2020 - Quesito 20'!$B$10</c15:sqref>
                        </c15:formulaRef>
                      </c:ext>
                    </c:extLst>
                    <c:strCache>
                      <c:ptCount val="1"/>
                      <c:pt idx="0">
                        <c:v>Tot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F-655C-4D4C-9DB4-DC685D73981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1-655C-4D4C-9DB4-DC685D739811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3-655C-4D4C-9DB4-DC685D739811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5-655C-4D4C-9DB4-DC685D739811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7-655C-4D4C-9DB4-DC685D739811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9-655C-4D4C-9DB4-DC685D739811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B-655C-4D4C-9DB4-DC685D739811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'[Tabelle e grafici - report finale.xlsx]2020 - Quesito 20'!$A$11:$A$17</c15:sqref>
                        </c15:formulaRef>
                      </c:ext>
                    </c:extLst>
                    <c:strCache>
                      <c:ptCount val="7"/>
                      <c:pt idx="0">
                        <c:v>Prenotazione online della visita</c:v>
                      </c:pt>
                      <c:pt idx="1">
                        <c:v>Tour virtuali del museo/istituto</c:v>
                      </c:pt>
                      <c:pt idx="2">
                        <c:v>Attività online di laboratori didattici, seminari, corsi, etc…</c:v>
                      </c:pt>
                      <c:pt idx="3">
                        <c:v>Presenza sui canali social (Facebook, Instangram, Tweeter)</c:v>
                      </c:pt>
                      <c:pt idx="4">
                        <c:v>Presentazioni dei beni e/o delle collezioni su piattaforme streaming</c:v>
                      </c:pt>
                      <c:pt idx="5">
                        <c:v>Altro</c:v>
                      </c:pt>
                      <c:pt idx="6">
                        <c:v>Non risponde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'[Tabelle e grafici - report finale.xlsx]2020 - Quesito 20'!$B$11:$B$17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74</c:v>
                      </c:pt>
                      <c:pt idx="1">
                        <c:v>97</c:v>
                      </c:pt>
                      <c:pt idx="2">
                        <c:v>62</c:v>
                      </c:pt>
                      <c:pt idx="3">
                        <c:v>71</c:v>
                      </c:pt>
                      <c:pt idx="4">
                        <c:v>86</c:v>
                      </c:pt>
                      <c:pt idx="5">
                        <c:v>6</c:v>
                      </c:pt>
                      <c:pt idx="6">
                        <c:v>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D-98BE-447B-968F-F8F8B84A769B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78573733462407E-2"/>
          <c:y val="0.3037037037037037"/>
          <c:w val="0.4938191898326359"/>
          <c:h val="0.5927788142947995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'[Tabelle e grafici - report finale.xlsx]2020 - Quesito 21'!$B$13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A-4CA1-9992-99BA6BCE1F9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A-4CA1-9992-99BA6BCE1F9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FA-4CA1-9992-99BA6BCE1F9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FA-4CA1-9992-99BA6BCE1F9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FA-4CA1-9992-99BA6BCE1F9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FA-4CA1-9992-99BA6BCE1F91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FA-4CA1-9992-99BA6BCE1F91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5FA-4CA1-9992-99BA6BCE1F91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5FA-4CA1-9992-99BA6BCE1F9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finale.xlsx]2020 - Quesito 21'!$D$14:$D$22</c:f>
              <c:strCache>
                <c:ptCount val="9"/>
                <c:pt idx="0">
                  <c:v>Altro (specificare)</c:v>
                </c:pt>
                <c:pt idx="1">
                  <c:v>Presenza nel Web come produttori ed editori di specifiche produzioni e proposte culturali</c:v>
                </c:pt>
                <c:pt idx="2">
                  <c:v>Organizzazione dei flussi e degli accessi in sicurezza</c:v>
                </c:pt>
                <c:pt idx="3">
                  <c:v>Attività di formazione per lo sviluppo delle competenze digitali del personale</c:v>
                </c:pt>
                <c:pt idx="4">
                  <c:v>Potenziamento delle forme di fruizione a distanza dei beni e/o delle collezioni (tour virtuali, etc.)</c:v>
                </c:pt>
                <c:pt idx="5">
                  <c:v>Recupero del rapporto con il pubblico in presenza attraverso biglietti integrati, promozioni o accessi agevolati</c:v>
                </c:pt>
                <c:pt idx="6">
                  <c:v>Avvio o completamento dell'attività di digitalizzazione delle collezioni</c:v>
                </c:pt>
                <c:pt idx="7">
                  <c:v>Coinvolgimento del pubblico a distanza attraverso soluzioni narrative digitali e forme interattive online</c:v>
                </c:pt>
                <c:pt idx="8">
                  <c:v>Collaborazione e/o partenariato con enti, istituzioni scolastiche e/o associazioni per la realizzazione di progetti culturali e sociali sul territorio</c:v>
                </c:pt>
              </c:strCache>
            </c:strRef>
          </c:cat>
          <c:val>
            <c:numRef>
              <c:f>'[Tabelle e grafici - report finale.xlsx]2020 - Quesito 21'!$B$14:$B$22</c:f>
              <c:numCache>
                <c:formatCode>0.0%</c:formatCode>
                <c:ptCount val="9"/>
                <c:pt idx="0">
                  <c:v>8.0645161290322578E-3</c:v>
                </c:pt>
                <c:pt idx="1">
                  <c:v>3.7634408602150539E-2</c:v>
                </c:pt>
                <c:pt idx="2">
                  <c:v>5.9139784946236562E-2</c:v>
                </c:pt>
                <c:pt idx="3">
                  <c:v>6.9892473118279563E-2</c:v>
                </c:pt>
                <c:pt idx="4">
                  <c:v>0.11155913978494623</c:v>
                </c:pt>
                <c:pt idx="5">
                  <c:v>0.13172043010752688</c:v>
                </c:pt>
                <c:pt idx="6">
                  <c:v>0.13172043010752688</c:v>
                </c:pt>
                <c:pt idx="7">
                  <c:v>0.13709677419354838</c:v>
                </c:pt>
                <c:pt idx="8">
                  <c:v>0.31317204301075269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5FA-4CA1-9992-99BA6BCE1F9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43234936"/>
        <c:axId val="743238544"/>
      </c:barChart>
      <c:catAx>
        <c:axId val="74323493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3238544"/>
        <c:crosses val="autoZero"/>
        <c:auto val="1"/>
        <c:lblAlgn val="ctr"/>
        <c:lblOffset val="100"/>
        <c:noMultiLvlLbl val="0"/>
      </c:catAx>
      <c:valAx>
        <c:axId val="743238544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3234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9C-CF41-9837-81E81B5768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9C-CF41-9837-81E81B5768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9C-CF41-9837-81E81B57689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9C-CF41-9837-81E81B57689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'[Tabelle e grafici - report finale.xlsx]2020 - Quesito 21'!$O$25:$O$26</c:f>
              <c:strCache>
                <c:ptCount val="2"/>
                <c:pt idx="0">
                  <c:v>Ambito Digitale</c:v>
                </c:pt>
                <c:pt idx="1">
                  <c:v>Altri Ambiti</c:v>
                </c:pt>
              </c:strCache>
            </c:strRef>
          </c:cat>
          <c:val>
            <c:numRef>
              <c:f>'[Tabelle e grafici - report finale.xlsx]2020 - Quesito 21'!$P$25:$P$26</c:f>
              <c:numCache>
                <c:formatCode>0%</c:formatCode>
                <c:ptCount val="2"/>
                <c:pt idx="0">
                  <c:v>0.48790322580645157</c:v>
                </c:pt>
                <c:pt idx="1">
                  <c:v>0.51209677419354838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9C-CF41-9837-81E81B5768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12700">
      <a:solidFill>
        <a:srgbClr val="808080"/>
      </a:solidFill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057064184902385E-2"/>
          <c:y val="0.19056099524213352"/>
          <c:w val="0.80594683412507317"/>
          <c:h val="0.77833038451668668"/>
        </c:manualLayout>
      </c:layout>
      <c:pieChart>
        <c:varyColors val="1"/>
        <c:ser>
          <c:idx val="0"/>
          <c:order val="0"/>
          <c:tx>
            <c:strRef>
              <c:f>'[Tabelle e grafici - report finale-nl00002512.xlsx]2020 - Quesito 16'!$X$29</c:f>
              <c:strCache>
                <c:ptCount val="1"/>
                <c:pt idx="0">
                  <c:v>%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71-4D55-841C-03A1DF19BA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71-4D55-841C-03A1DF19BA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71-4D55-841C-03A1DF19BA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971-4D55-841C-03A1DF19BA1A}"/>
              </c:ext>
            </c:extLst>
          </c:dPt>
          <c:dLbls>
            <c:dLbl>
              <c:idx val="0"/>
              <c:layout>
                <c:manualLayout>
                  <c:x val="-1.9969278033794162E-2"/>
                  <c:y val="-0.26040061633281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71-4D55-841C-03A1DF19BA1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971-4D55-841C-03A1DF19BA1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971-4D55-841C-03A1DF19BA1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971-4D55-841C-03A1DF19BA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'[Tabelle e grafici - report finale-nl00002512.xlsx]2020 - Quesito 16'!$W$30:$W$33</c:f>
              <c:strCache>
                <c:ptCount val="4"/>
                <c:pt idx="0">
                  <c:v>Micro</c:v>
                </c:pt>
                <c:pt idx="1">
                  <c:v>Piccoli</c:v>
                </c:pt>
                <c:pt idx="2">
                  <c:v>Medi</c:v>
                </c:pt>
                <c:pt idx="3">
                  <c:v>Grandi</c:v>
                </c:pt>
              </c:strCache>
              <c:extLst/>
            </c:strRef>
          </c:cat>
          <c:val>
            <c:numRef>
              <c:f>'[Tabelle e grafici - report finale-nl00002512.xlsx]2020 - Quesito 16'!$X$30:$X$34</c:f>
              <c:numCache>
                <c:formatCode>0%</c:formatCode>
                <c:ptCount val="4"/>
                <c:pt idx="0">
                  <c:v>0.50995024875621886</c:v>
                </c:pt>
                <c:pt idx="1">
                  <c:v>0.2263681592039801</c:v>
                </c:pt>
                <c:pt idx="2">
                  <c:v>0.23383084577114427</c:v>
                </c:pt>
                <c:pt idx="3">
                  <c:v>2.9850746268656716E-2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0971-4D55-841C-03A1DF19BA1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88840719586092"/>
          <c:y val="0.48432100623656665"/>
          <c:w val="9.6291166579616325E-2"/>
          <c:h val="0.32316273935881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'[Tabelle e grafici - report finale.xlsx]2019 - Quesito 17 - 20 BIS'!$Q$9</c:f>
              <c:strCache>
                <c:ptCount val="1"/>
                <c:pt idx="0">
                  <c:v>Micro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finale.xlsx]2019 - Quesito 17 - 20 BIS'!$R$8:$T$8</c:f>
              <c:strCache>
                <c:ptCount val="3"/>
                <c:pt idx="0">
                  <c:v>Non Presente sul web</c:v>
                </c:pt>
                <c:pt idx="1">
                  <c:v>Non Presente sui Social</c:v>
                </c:pt>
                <c:pt idx="2">
                  <c:v>*Non ha digitalizzato le Collezioni</c:v>
                </c:pt>
              </c:strCache>
            </c:strRef>
          </c:cat>
          <c:val>
            <c:numRef>
              <c:f>'[Tabelle e grafici - report finale.xlsx]2019 - Quesito 17 - 20 BIS'!$R$9:$T$9</c:f>
              <c:numCache>
                <c:formatCode>0.0%</c:formatCode>
                <c:ptCount val="3"/>
                <c:pt idx="0">
                  <c:v>0.25454545454545452</c:v>
                </c:pt>
                <c:pt idx="1">
                  <c:v>0.37818181818181817</c:v>
                </c:pt>
                <c:pt idx="2">
                  <c:v>0.55042016806722693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8F-734B-B496-35EC2A2A680B}"/>
            </c:ext>
          </c:extLst>
        </c:ser>
        <c:ser>
          <c:idx val="1"/>
          <c:order val="1"/>
          <c:tx>
            <c:strRef>
              <c:f>'[Tabelle e grafici - report finale.xlsx]2019 - Quesito 17 - 20 BIS'!$Q$10</c:f>
              <c:strCache>
                <c:ptCount val="1"/>
                <c:pt idx="0">
                  <c:v>Piccoli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3686728010794098E-2"/>
                  <c:y val="-4.75379547501782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8F-734B-B496-35EC2A2A6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finale.xlsx]2019 - Quesito 17 - 20 BIS'!$R$8:$T$8</c:f>
              <c:strCache>
                <c:ptCount val="3"/>
                <c:pt idx="0">
                  <c:v>Non Presente sul web</c:v>
                </c:pt>
                <c:pt idx="1">
                  <c:v>Non Presente sui Social</c:v>
                </c:pt>
                <c:pt idx="2">
                  <c:v>*Non ha digitalizzato le Collezioni</c:v>
                </c:pt>
              </c:strCache>
            </c:strRef>
          </c:cat>
          <c:val>
            <c:numRef>
              <c:f>'[Tabelle e grafici - report finale.xlsx]2019 - Quesito 17 - 20 BIS'!$R$10:$T$10</c:f>
              <c:numCache>
                <c:formatCode>0.0%</c:formatCode>
                <c:ptCount val="3"/>
                <c:pt idx="0">
                  <c:v>0.13924050632911392</c:v>
                </c:pt>
                <c:pt idx="1">
                  <c:v>0.12658227848101267</c:v>
                </c:pt>
                <c:pt idx="2">
                  <c:v>0.35820895522388058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8F-734B-B496-35EC2A2A680B}"/>
            </c:ext>
          </c:extLst>
        </c:ser>
        <c:ser>
          <c:idx val="2"/>
          <c:order val="2"/>
          <c:tx>
            <c:strRef>
              <c:f>'[Tabelle e grafici - report finale.xlsx]2019 - Quesito 17 - 20 BIS'!$Q$11</c:f>
              <c:strCache>
                <c:ptCount val="1"/>
                <c:pt idx="0">
                  <c:v>Medi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6.7971988556630135E-3"/>
                  <c:y val="-3.099782739993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8F-734B-B496-35EC2A2A680B}"/>
                </c:ext>
              </c:extLst>
            </c:dLbl>
            <c:dLbl>
              <c:idx val="1"/>
              <c:layout>
                <c:manualLayout>
                  <c:x val="-5.7720475528417062E-3"/>
                  <c:y val="-4.0541111736267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8F-734B-B496-35EC2A2A6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finale.xlsx]2019 - Quesito 17 - 20 BIS'!$R$8:$T$8</c:f>
              <c:strCache>
                <c:ptCount val="3"/>
                <c:pt idx="0">
                  <c:v>Non Presente sul web</c:v>
                </c:pt>
                <c:pt idx="1">
                  <c:v>Non Presente sui Social</c:v>
                </c:pt>
                <c:pt idx="2">
                  <c:v>*Non ha digitalizzato le Collezioni</c:v>
                </c:pt>
              </c:strCache>
            </c:strRef>
          </c:cat>
          <c:val>
            <c:numRef>
              <c:f>'[Tabelle e grafici - report finale.xlsx]2019 - Quesito 17 - 20 BIS'!$R$11:$T$11</c:f>
              <c:numCache>
                <c:formatCode>0.0%</c:formatCode>
                <c:ptCount val="3"/>
                <c:pt idx="0">
                  <c:v>1.3698630136986301E-2</c:v>
                </c:pt>
                <c:pt idx="1">
                  <c:v>0.13698630136986301</c:v>
                </c:pt>
                <c:pt idx="2">
                  <c:v>0.21875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68F-734B-B496-35EC2A2A680B}"/>
            </c:ext>
          </c:extLst>
        </c:ser>
        <c:ser>
          <c:idx val="3"/>
          <c:order val="3"/>
          <c:tx>
            <c:strRef>
              <c:f>'[Tabelle e grafici - report finale.xlsx]2019 - Quesito 17 - 20 BIS'!$Q$12</c:f>
              <c:strCache>
                <c:ptCount val="1"/>
                <c:pt idx="0">
                  <c:v>Grandi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817577993184747E-2"/>
                  <c:y val="-2.98049168578924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8F-734B-B496-35EC2A2A6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finale.xlsx]2019 - Quesito 17 - 20 BIS'!$R$8:$T$8</c:f>
              <c:strCache>
                <c:ptCount val="3"/>
                <c:pt idx="0">
                  <c:v>Non Presente sul web</c:v>
                </c:pt>
                <c:pt idx="1">
                  <c:v>Non Presente sui Social</c:v>
                </c:pt>
                <c:pt idx="2">
                  <c:v>*Non ha digitalizzato le Collezioni</c:v>
                </c:pt>
              </c:strCache>
            </c:strRef>
          </c:cat>
          <c:val>
            <c:numRef>
              <c:f>'[Tabelle e grafici - report finale.xlsx]2019 - Quesito 17 - 20 BIS'!$R$12:$T$12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0.2857142857142857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68F-734B-B496-35EC2A2A68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88065336"/>
        <c:axId val="688061072"/>
      </c:lineChart>
      <c:catAx>
        <c:axId val="6880653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8061072"/>
        <c:crosses val="autoZero"/>
        <c:auto val="1"/>
        <c:lblAlgn val="ctr"/>
        <c:lblOffset val="100"/>
        <c:noMultiLvlLbl val="0"/>
      </c:catAx>
      <c:valAx>
        <c:axId val="68806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8065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'[Tabelle e grafici - report finale.xlsx]2020 - Quesito 16'!$A$45:$B$45</c:f>
              <c:strCache>
                <c:ptCount val="2"/>
                <c:pt idx="0">
                  <c:v>%</c:v>
                </c:pt>
                <c:pt idx="1">
                  <c:v>Micro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finale.xlsx]2020 - Quesito 16'!$C$44:$H$44</c:f>
              <c:strCache>
                <c:ptCount val="6"/>
                <c:pt idx="0">
                  <c:v>Non ha reso disponibile online il catalogo delle collezioni in formato digitale</c:v>
                </c:pt>
                <c:pt idx="1">
                  <c:v>Non ha attivato modalità online di interazione e coinvolgimento del pubblico come video interviste, incontri streaming, etc</c:v>
                </c:pt>
                <c:pt idx="2">
                  <c:v>Non ha erogato Online servizi come laboratori, corsi di formazione, seminari, etc</c:v>
                </c:pt>
                <c:pt idx="3">
                  <c:v>Non ha attivato e/o incrementato presenza sui Social Media</c:v>
                </c:pt>
                <c:pt idx="4">
                  <c:v>Non ha messo a disposizione tour virtuali, video-visite guidate e/o modalità alternative di visita al museo</c:v>
                </c:pt>
                <c:pt idx="5">
                  <c:v>Non ha attivato e/o incrementato presenza sul web</c:v>
                </c:pt>
              </c:strCache>
            </c:strRef>
          </c:cat>
          <c:val>
            <c:numRef>
              <c:f>'[Tabelle e grafici - report finale.xlsx]2020 - Quesito 16'!$C$45:$H$45</c:f>
              <c:numCache>
                <c:formatCode>0.0%</c:formatCode>
                <c:ptCount val="6"/>
                <c:pt idx="0">
                  <c:v>0.87317073170731707</c:v>
                </c:pt>
                <c:pt idx="1">
                  <c:v>0.68292682926829273</c:v>
                </c:pt>
                <c:pt idx="2">
                  <c:v>0.76585365853658538</c:v>
                </c:pt>
                <c:pt idx="3">
                  <c:v>0.47804878048780486</c:v>
                </c:pt>
                <c:pt idx="4">
                  <c:v>0.73170731707317072</c:v>
                </c:pt>
                <c:pt idx="5">
                  <c:v>0.66829268292682931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D5-40DE-9078-248408D08266}"/>
            </c:ext>
          </c:extLst>
        </c:ser>
        <c:ser>
          <c:idx val="1"/>
          <c:order val="1"/>
          <c:tx>
            <c:strRef>
              <c:f>'[Tabelle e grafici - report finale.xlsx]2020 - Quesito 16'!$A$46:$B$46</c:f>
              <c:strCache>
                <c:ptCount val="2"/>
                <c:pt idx="0">
                  <c:v>%</c:v>
                </c:pt>
                <c:pt idx="1">
                  <c:v>Piccoli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1.2193278030770362E-2"/>
                  <c:y val="-3.9042181115623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D5-40DE-9078-248408D08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finale.xlsx]2020 - Quesito 16'!$C$44:$H$44</c:f>
              <c:strCache>
                <c:ptCount val="6"/>
                <c:pt idx="0">
                  <c:v>Non ha reso disponibile online il catalogo delle collezioni in formato digitale</c:v>
                </c:pt>
                <c:pt idx="1">
                  <c:v>Non ha attivato modalità online di interazione e coinvolgimento del pubblico come video interviste, incontri streaming, etc</c:v>
                </c:pt>
                <c:pt idx="2">
                  <c:v>Non ha erogato Online servizi come laboratori, corsi di formazione, seminari, etc</c:v>
                </c:pt>
                <c:pt idx="3">
                  <c:v>Non ha attivato e/o incrementato presenza sui Social Media</c:v>
                </c:pt>
                <c:pt idx="4">
                  <c:v>Non ha messo a disposizione tour virtuali, video-visite guidate e/o modalità alternative di visita al museo</c:v>
                </c:pt>
                <c:pt idx="5">
                  <c:v>Non ha attivato e/o incrementato presenza sul web</c:v>
                </c:pt>
              </c:strCache>
            </c:strRef>
          </c:cat>
          <c:val>
            <c:numRef>
              <c:f>'[Tabelle e grafici - report finale.xlsx]2020 - Quesito 16'!$C$46:$H$46</c:f>
              <c:numCache>
                <c:formatCode>0.0%</c:formatCode>
                <c:ptCount val="6"/>
                <c:pt idx="0">
                  <c:v>0.79120879120879117</c:v>
                </c:pt>
                <c:pt idx="1">
                  <c:v>0.53846153846153844</c:v>
                </c:pt>
                <c:pt idx="2">
                  <c:v>0.60439560439560436</c:v>
                </c:pt>
                <c:pt idx="3">
                  <c:v>0.21978021978021978</c:v>
                </c:pt>
                <c:pt idx="4">
                  <c:v>0.59340659340659341</c:v>
                </c:pt>
                <c:pt idx="5">
                  <c:v>0.50549450549450547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D5-40DE-9078-248408D08266}"/>
            </c:ext>
          </c:extLst>
        </c:ser>
        <c:ser>
          <c:idx val="2"/>
          <c:order val="2"/>
          <c:tx>
            <c:strRef>
              <c:f>'[Tabelle e grafici - report finale.xlsx]2020 - Quesito 16'!$A$47:$B$47</c:f>
              <c:strCache>
                <c:ptCount val="2"/>
                <c:pt idx="0">
                  <c:v>%</c:v>
                </c:pt>
                <c:pt idx="1">
                  <c:v>Medi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176121549889877E-2"/>
                  <c:y val="6.2297426761935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D5-40DE-9078-248408D08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finale.xlsx]2020 - Quesito 16'!$C$44:$H$44</c:f>
              <c:strCache>
                <c:ptCount val="6"/>
                <c:pt idx="0">
                  <c:v>Non ha reso disponibile online il catalogo delle collezioni in formato digitale</c:v>
                </c:pt>
                <c:pt idx="1">
                  <c:v>Non ha attivato modalità online di interazione e coinvolgimento del pubblico come video interviste, incontri streaming, etc</c:v>
                </c:pt>
                <c:pt idx="2">
                  <c:v>Non ha erogato Online servizi come laboratori, corsi di formazione, seminari, etc</c:v>
                </c:pt>
                <c:pt idx="3">
                  <c:v>Non ha attivato e/o incrementato presenza sui Social Media</c:v>
                </c:pt>
                <c:pt idx="4">
                  <c:v>Non ha messo a disposizione tour virtuali, video-visite guidate e/o modalità alternative di visita al museo</c:v>
                </c:pt>
                <c:pt idx="5">
                  <c:v>Non ha attivato e/o incrementato presenza sul web</c:v>
                </c:pt>
              </c:strCache>
            </c:strRef>
          </c:cat>
          <c:val>
            <c:numRef>
              <c:f>'[Tabelle e grafici - report finale.xlsx]2020 - Quesito 16'!$C$47:$H$47</c:f>
              <c:numCache>
                <c:formatCode>0.0%</c:formatCode>
                <c:ptCount val="6"/>
                <c:pt idx="0">
                  <c:v>0.74468085106382975</c:v>
                </c:pt>
                <c:pt idx="1">
                  <c:v>0.35106382978723405</c:v>
                </c:pt>
                <c:pt idx="2">
                  <c:v>0.45744680851063829</c:v>
                </c:pt>
                <c:pt idx="3">
                  <c:v>0.15957446808510639</c:v>
                </c:pt>
                <c:pt idx="4">
                  <c:v>0.43617021276595747</c:v>
                </c:pt>
                <c:pt idx="5">
                  <c:v>0.28723404255319152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9D5-40DE-9078-248408D08266}"/>
            </c:ext>
          </c:extLst>
        </c:ser>
        <c:ser>
          <c:idx val="3"/>
          <c:order val="3"/>
          <c:tx>
            <c:strRef>
              <c:f>'[Tabelle e grafici - report finale.xlsx]2020 - Quesito 16'!$A$48:$B$48</c:f>
              <c:strCache>
                <c:ptCount val="2"/>
                <c:pt idx="0">
                  <c:v>%</c:v>
                </c:pt>
                <c:pt idx="1">
                  <c:v>Grandi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9.7108142400746007E-3"/>
                  <c:y val="-1.03982816153896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D5-40DE-9078-248408D08266}"/>
                </c:ext>
              </c:extLst>
            </c:dLbl>
            <c:dLbl>
              <c:idx val="2"/>
              <c:layout>
                <c:manualLayout>
                  <c:x val="1.1536155262644947E-2"/>
                  <c:y val="-7.37355365388630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D5-40DE-9078-248408D08266}"/>
                </c:ext>
              </c:extLst>
            </c:dLbl>
            <c:dLbl>
              <c:idx val="5"/>
              <c:layout>
                <c:manualLayout>
                  <c:x val="-6.1477485640171532E-2"/>
                  <c:y val="1.3738864653938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D5-40DE-9078-248408D08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finale.xlsx]2020 - Quesito 16'!$C$44:$H$44</c:f>
              <c:strCache>
                <c:ptCount val="6"/>
                <c:pt idx="0">
                  <c:v>Non ha reso disponibile online il catalogo delle collezioni in formato digitale</c:v>
                </c:pt>
                <c:pt idx="1">
                  <c:v>Non ha attivato modalità online di interazione e coinvolgimento del pubblico come video interviste, incontri streaming, etc</c:v>
                </c:pt>
                <c:pt idx="2">
                  <c:v>Non ha erogato Online servizi come laboratori, corsi di formazione, seminari, etc</c:v>
                </c:pt>
                <c:pt idx="3">
                  <c:v>Non ha attivato e/o incrementato presenza sui Social Media</c:v>
                </c:pt>
                <c:pt idx="4">
                  <c:v>Non ha messo a disposizione tour virtuali, video-visite guidate e/o modalità alternative di visita al museo</c:v>
                </c:pt>
                <c:pt idx="5">
                  <c:v>Non ha attivato e/o incrementato presenza sul web</c:v>
                </c:pt>
              </c:strCache>
            </c:strRef>
          </c:cat>
          <c:val>
            <c:numRef>
              <c:f>'[Tabelle e grafici - report finale.xlsx]2020 - Quesito 16'!$C$48:$H$48</c:f>
              <c:numCache>
                <c:formatCode>0.0%</c:formatCode>
                <c:ptCount val="6"/>
                <c:pt idx="0">
                  <c:v>0.75</c:v>
                </c:pt>
                <c:pt idx="1">
                  <c:v>8.3333333333333329E-2</c:v>
                </c:pt>
                <c:pt idx="2">
                  <c:v>0.75</c:v>
                </c:pt>
                <c:pt idx="3">
                  <c:v>0</c:v>
                </c:pt>
                <c:pt idx="4">
                  <c:v>0.66666666666666663</c:v>
                </c:pt>
                <c:pt idx="5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9D5-40DE-9078-248408D0826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88065336"/>
        <c:axId val="688061072"/>
      </c:lineChart>
      <c:catAx>
        <c:axId val="6880653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8061072"/>
        <c:crosses val="autoZero"/>
        <c:auto val="1"/>
        <c:lblAlgn val="ctr"/>
        <c:lblOffset val="100"/>
        <c:noMultiLvlLbl val="0"/>
      </c:catAx>
      <c:valAx>
        <c:axId val="68806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8065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 cap="flat" cmpd="sng" algn="ctr">
      <a:solidFill>
        <a:srgbClr val="000000">
          <a:lumMod val="85000"/>
          <a:lumOff val="15000"/>
        </a:srgb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'[Tabelle e grafici - report finale.xlsx]Grafici rifatti'!$L$525</c:f>
              <c:strCache>
                <c:ptCount val="1"/>
                <c:pt idx="0">
                  <c:v>Piccoli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rifatti'!$M$524:$S$524</c:f>
              <c:strCache>
                <c:ptCount val="7"/>
                <c:pt idx="0">
                  <c:v>Collezioni online</c:v>
                </c:pt>
                <c:pt idx="1">
                  <c:v>Mostre online</c:v>
                </c:pt>
                <c:pt idx="2">
                  <c:v>Eventi live</c:v>
                </c:pt>
                <c:pt idx="3">
                  <c:v>Programmi di apprendimento online</c:v>
                </c:pt>
                <c:pt idx="4">
                  <c:v>Newsletters</c:v>
                </c:pt>
                <c:pt idx="5">
                  <c:v>Podcasts</c:v>
                </c:pt>
                <c:pt idx="6">
                  <c:v>Social media</c:v>
                </c:pt>
              </c:strCache>
            </c:strRef>
          </c:cat>
          <c:val>
            <c:numRef>
              <c:f>'[Tabelle e grafici - report finale.xlsx]Grafici rifatti'!$M$525:$S$525</c:f>
              <c:numCache>
                <c:formatCode>0.0%</c:formatCode>
                <c:ptCount val="7"/>
                <c:pt idx="0">
                  <c:v>0.5081</c:v>
                </c:pt>
                <c:pt idx="1">
                  <c:v>0.5806</c:v>
                </c:pt>
                <c:pt idx="2">
                  <c:v>0.5081</c:v>
                </c:pt>
                <c:pt idx="3">
                  <c:v>0.629</c:v>
                </c:pt>
                <c:pt idx="4">
                  <c:v>0.4597</c:v>
                </c:pt>
                <c:pt idx="5">
                  <c:v>0.7177</c:v>
                </c:pt>
                <c:pt idx="6">
                  <c:v>9.6799999999999997E-2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0A-4482-81B1-AC1B85BB1C7C}"/>
            </c:ext>
          </c:extLst>
        </c:ser>
        <c:ser>
          <c:idx val="1"/>
          <c:order val="1"/>
          <c:tx>
            <c:strRef>
              <c:f>'[Tabelle e grafici - report finale.xlsx]Grafici rifatti'!$L$526</c:f>
              <c:strCache>
                <c:ptCount val="1"/>
                <c:pt idx="0">
                  <c:v>Medi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rifatti'!$M$524:$S$524</c:f>
              <c:strCache>
                <c:ptCount val="7"/>
                <c:pt idx="0">
                  <c:v>Collezioni online</c:v>
                </c:pt>
                <c:pt idx="1">
                  <c:v>Mostre online</c:v>
                </c:pt>
                <c:pt idx="2">
                  <c:v>Eventi live</c:v>
                </c:pt>
                <c:pt idx="3">
                  <c:v>Programmi di apprendimento online</c:v>
                </c:pt>
                <c:pt idx="4">
                  <c:v>Newsletters</c:v>
                </c:pt>
                <c:pt idx="5">
                  <c:v>Podcasts</c:v>
                </c:pt>
                <c:pt idx="6">
                  <c:v>Social media</c:v>
                </c:pt>
              </c:strCache>
            </c:strRef>
          </c:cat>
          <c:val>
            <c:numRef>
              <c:f>'[Tabelle e grafici - report finale.xlsx]Grafici rifatti'!$M$526:$S$526</c:f>
              <c:numCache>
                <c:formatCode>0.0%</c:formatCode>
                <c:ptCount val="7"/>
                <c:pt idx="0">
                  <c:v>0.307</c:v>
                </c:pt>
                <c:pt idx="1">
                  <c:v>0.44700000000000001</c:v>
                </c:pt>
                <c:pt idx="2">
                  <c:v>0.33</c:v>
                </c:pt>
                <c:pt idx="3">
                  <c:v>0.48</c:v>
                </c:pt>
                <c:pt idx="4">
                  <c:v>0.29599999999999999</c:v>
                </c:pt>
                <c:pt idx="5">
                  <c:v>0.65900000000000003</c:v>
                </c:pt>
                <c:pt idx="6">
                  <c:v>3.9E-2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0A-4482-81B1-AC1B85BB1C7C}"/>
            </c:ext>
          </c:extLst>
        </c:ser>
        <c:ser>
          <c:idx val="2"/>
          <c:order val="2"/>
          <c:tx>
            <c:strRef>
              <c:f>'[Tabelle e grafici - report finale.xlsx]Grafici rifatti'!$L$527</c:f>
              <c:strCache>
                <c:ptCount val="1"/>
                <c:pt idx="0">
                  <c:v>Grandi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tar"/>
            <c:size val="10"/>
            <c:spPr>
              <a:noFill/>
              <a:ln w="22225">
                <a:solidFill>
                  <a:srgbClr val="F4EE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finale.xlsx]Grafici rifatti'!$M$524:$S$524</c:f>
              <c:strCache>
                <c:ptCount val="7"/>
                <c:pt idx="0">
                  <c:v>Collezioni online</c:v>
                </c:pt>
                <c:pt idx="1">
                  <c:v>Mostre online</c:v>
                </c:pt>
                <c:pt idx="2">
                  <c:v>Eventi live</c:v>
                </c:pt>
                <c:pt idx="3">
                  <c:v>Programmi di apprendimento online</c:v>
                </c:pt>
                <c:pt idx="4">
                  <c:v>Newsletters</c:v>
                </c:pt>
                <c:pt idx="5">
                  <c:v>Podcasts</c:v>
                </c:pt>
                <c:pt idx="6">
                  <c:v>Social media</c:v>
                </c:pt>
              </c:strCache>
            </c:strRef>
          </c:cat>
          <c:val>
            <c:numRef>
              <c:f>'[Tabelle e grafici - report finale.xlsx]Grafici rifatti'!$M$527:$S$527</c:f>
              <c:numCache>
                <c:formatCode>0.0%</c:formatCode>
                <c:ptCount val="7"/>
                <c:pt idx="0">
                  <c:v>0.186</c:v>
                </c:pt>
                <c:pt idx="1">
                  <c:v>0.28599999999999998</c:v>
                </c:pt>
                <c:pt idx="2">
                  <c:v>0.2</c:v>
                </c:pt>
                <c:pt idx="3">
                  <c:v>0.28599999999999998</c:v>
                </c:pt>
                <c:pt idx="4">
                  <c:v>0.214</c:v>
                </c:pt>
                <c:pt idx="5">
                  <c:v>0.55700000000000005</c:v>
                </c:pt>
                <c:pt idx="6">
                  <c:v>1.4E-2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0A-4482-81B1-AC1B85BB1C7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2516712"/>
        <c:axId val="1042514416"/>
      </c:lineChart>
      <c:catAx>
        <c:axId val="104251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2514416"/>
        <c:crosses val="autoZero"/>
        <c:auto val="1"/>
        <c:lblAlgn val="ctr"/>
        <c:lblOffset val="100"/>
        <c:noMultiLvlLbl val="0"/>
      </c:catAx>
      <c:valAx>
        <c:axId val="104251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251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Numero assoluto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finale.xlsx]2019 - Quesito 6 x 15.1'!$B$23</c:f>
              <c:strCache>
                <c:ptCount val="1"/>
                <c:pt idx="0">
                  <c:v>Nr Musei/Istituti per classe di addetti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'[Tabelle e grafici - report finale.xlsx]2019 - Quesito 6 x 15.1'!$A$24:$A$28</c:f>
              <c:strCache>
                <c:ptCount val="5"/>
                <c:pt idx="0">
                  <c:v>Micro</c:v>
                </c:pt>
                <c:pt idx="1">
                  <c:v>Piccoli</c:v>
                </c:pt>
                <c:pt idx="2">
                  <c:v>Medi</c:v>
                </c:pt>
                <c:pt idx="3">
                  <c:v>Grandi</c:v>
                </c:pt>
                <c:pt idx="4">
                  <c:v>Non Risponde</c:v>
                </c:pt>
              </c:strCache>
            </c:strRef>
          </c:cat>
          <c:val>
            <c:numRef>
              <c:f>'[Tabelle e grafici - report finale.xlsx]2019 - Quesito 6 x 15.1'!$B$24:$B$28</c:f>
              <c:numCache>
                <c:formatCode>General</c:formatCode>
                <c:ptCount val="5"/>
                <c:pt idx="0">
                  <c:v>275</c:v>
                </c:pt>
                <c:pt idx="1">
                  <c:v>79</c:v>
                </c:pt>
                <c:pt idx="2">
                  <c:v>73</c:v>
                </c:pt>
                <c:pt idx="3">
                  <c:v>13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D-2647-881B-EFEA2285C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873104096"/>
        <c:axId val="873112624"/>
      </c:barChart>
      <c:lineChart>
        <c:grouping val="standard"/>
        <c:varyColors val="0"/>
        <c:ser>
          <c:idx val="1"/>
          <c:order val="1"/>
          <c:tx>
            <c:strRef>
              <c:f>'[Tabelle e grafici - report finale.xlsx]2019 - Quesito 6 x 15.1'!$C$23</c:f>
              <c:strCache>
                <c:ptCount val="1"/>
                <c:pt idx="0">
                  <c:v>Nr Visitatori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'[Tabelle e grafici - report finale.xlsx]2019 - Quesito 6 x 15.1'!$A$24:$A$28</c:f>
              <c:strCache>
                <c:ptCount val="5"/>
                <c:pt idx="0">
                  <c:v>Micro</c:v>
                </c:pt>
                <c:pt idx="1">
                  <c:v>Piccoli</c:v>
                </c:pt>
                <c:pt idx="2">
                  <c:v>Medi</c:v>
                </c:pt>
                <c:pt idx="3">
                  <c:v>Grandi</c:v>
                </c:pt>
                <c:pt idx="4">
                  <c:v>Non Risponde</c:v>
                </c:pt>
              </c:strCache>
            </c:strRef>
          </c:cat>
          <c:val>
            <c:numRef>
              <c:f>'[Tabelle e grafici - report finale.xlsx]2019 - Quesito 6 x 15.1'!$C$24:$C$28</c:f>
              <c:numCache>
                <c:formatCode>_(* #,##0.00_);_(* \(#,##0.00\);_(* "-"??_);_(@_)</c:formatCode>
                <c:ptCount val="5"/>
                <c:pt idx="0">
                  <c:v>1343079</c:v>
                </c:pt>
                <c:pt idx="1">
                  <c:v>1200265</c:v>
                </c:pt>
                <c:pt idx="2">
                  <c:v>3105371</c:v>
                </c:pt>
                <c:pt idx="3">
                  <c:v>1203018</c:v>
                </c:pt>
                <c:pt idx="4">
                  <c:v>17100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AD-2647-881B-EFEA2285C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107704"/>
        <c:axId val="873107376"/>
      </c:lineChart>
      <c:catAx>
        <c:axId val="87310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3112624"/>
        <c:crosses val="autoZero"/>
        <c:auto val="1"/>
        <c:lblAlgn val="ctr"/>
        <c:lblOffset val="100"/>
        <c:noMultiLvlLbl val="0"/>
      </c:catAx>
      <c:valAx>
        <c:axId val="87311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Musei/Istituti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3104096"/>
        <c:crosses val="autoZero"/>
        <c:crossBetween val="between"/>
      </c:valAx>
      <c:valAx>
        <c:axId val="8731073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Numero assoluto di visitatori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3107704"/>
        <c:crosses val="max"/>
        <c:crossBetween val="between"/>
      </c:valAx>
      <c:catAx>
        <c:axId val="873107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3107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it-IT" sz="1600" b="0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r>
              <a:rPr lang="it-IT"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Numero medio</a:t>
            </a:r>
          </a:p>
        </c:rich>
      </c:tx>
      <c:layout>
        <c:manualLayout>
          <c:xMode val="edge"/>
          <c:yMode val="edge"/>
          <c:x val="0.41483450269105465"/>
          <c:y val="2.2866396453093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it-IT" sz="1600" b="0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finale.xlsx]2019 - Quesito 6 x 15.1'!$B$6</c:f>
              <c:strCache>
                <c:ptCount val="1"/>
                <c:pt idx="0">
                  <c:v>Nr Musei/Istituti per classe di addetti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'[Tabelle e grafici - report finale.xlsx]2019 - Quesito 6 x 15.1'!$A$7:$A$11</c:f>
              <c:strCache>
                <c:ptCount val="5"/>
                <c:pt idx="0">
                  <c:v>Micro</c:v>
                </c:pt>
                <c:pt idx="1">
                  <c:v>Piccoli</c:v>
                </c:pt>
                <c:pt idx="2">
                  <c:v>Medi</c:v>
                </c:pt>
                <c:pt idx="3">
                  <c:v>Grandi</c:v>
                </c:pt>
                <c:pt idx="4">
                  <c:v>Non Risponde</c:v>
                </c:pt>
              </c:strCache>
            </c:strRef>
          </c:cat>
          <c:val>
            <c:numRef>
              <c:f>'[Tabelle e grafici - report finale.xlsx]2019 - Quesito 6 x 15.1'!$B$7:$B$11</c:f>
              <c:numCache>
                <c:formatCode>General</c:formatCode>
                <c:ptCount val="5"/>
                <c:pt idx="0">
                  <c:v>275</c:v>
                </c:pt>
                <c:pt idx="1">
                  <c:v>79</c:v>
                </c:pt>
                <c:pt idx="2">
                  <c:v>73</c:v>
                </c:pt>
                <c:pt idx="3">
                  <c:v>13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5-49B5-BEAF-451C2385E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6701296"/>
        <c:axId val="716695720"/>
      </c:barChart>
      <c:lineChart>
        <c:grouping val="standard"/>
        <c:varyColors val="0"/>
        <c:ser>
          <c:idx val="1"/>
          <c:order val="1"/>
          <c:tx>
            <c:strRef>
              <c:f>'[Tabelle e grafici - report finale.xlsx]2019 - Quesito 6 x 15.1'!$C$6</c:f>
              <c:strCache>
                <c:ptCount val="1"/>
                <c:pt idx="0">
                  <c:v>Media visitatori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- report finale.xlsx]2019 - Quesito 6 x 15.1'!$A$7:$A$11</c:f>
              <c:strCache>
                <c:ptCount val="5"/>
                <c:pt idx="0">
                  <c:v>Micro</c:v>
                </c:pt>
                <c:pt idx="1">
                  <c:v>Piccoli</c:v>
                </c:pt>
                <c:pt idx="2">
                  <c:v>Medi</c:v>
                </c:pt>
                <c:pt idx="3">
                  <c:v>Grandi</c:v>
                </c:pt>
                <c:pt idx="4">
                  <c:v>Non Risponde</c:v>
                </c:pt>
              </c:strCache>
            </c:strRef>
          </c:cat>
          <c:val>
            <c:numRef>
              <c:f>'[Tabelle e grafici - report finale.xlsx]2019 - Quesito 6 x 15.1'!$C$7:$C$11</c:f>
              <c:numCache>
                <c:formatCode>#,##0</c:formatCode>
                <c:ptCount val="5"/>
                <c:pt idx="0">
                  <c:v>4902</c:v>
                </c:pt>
                <c:pt idx="1">
                  <c:v>15388</c:v>
                </c:pt>
                <c:pt idx="2">
                  <c:v>42539.32876712329</c:v>
                </c:pt>
                <c:pt idx="3">
                  <c:v>92539.846153846156</c:v>
                </c:pt>
                <c:pt idx="4">
                  <c:v>1710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F5-49B5-BEAF-451C2385E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707528"/>
        <c:axId val="716707200"/>
      </c:lineChart>
      <c:catAx>
        <c:axId val="71670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6695720"/>
        <c:crosses val="autoZero"/>
        <c:auto val="1"/>
        <c:lblAlgn val="ctr"/>
        <c:lblOffset val="100"/>
        <c:noMultiLvlLbl val="0"/>
      </c:catAx>
      <c:valAx>
        <c:axId val="716695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Musei/Istituti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6701296"/>
        <c:crosses val="autoZero"/>
        <c:crossBetween val="between"/>
      </c:valAx>
      <c:valAx>
        <c:axId val="7167072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Numero Medio di Visitatori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6707528"/>
        <c:crosses val="max"/>
        <c:crossBetween val="between"/>
      </c:valAx>
      <c:catAx>
        <c:axId val="716707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6707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finale.xlsx]Dati Istat Nazionali'!$B$5</c:f>
              <c:strCache>
                <c:ptCount val="1"/>
                <c:pt idx="0">
                  <c:v>Nr Musei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4A-D14E-8CE1-4678F8C5CAC8}"/>
              </c:ext>
            </c:extLst>
          </c:dPt>
          <c:cat>
            <c:strRef>
              <c:f>'[Tabelle e grafici - report finale.xlsx]Dati Istat Nazionali'!$A$6:$A$27</c:f>
              <c:strCache>
                <c:ptCount val="22"/>
                <c:pt idx="0">
                  <c:v>Toscana</c:v>
                </c:pt>
                <c:pt idx="1">
                  <c:v>Emilia-Romagna</c:v>
                </c:pt>
                <c:pt idx="2">
                  <c:v>Lombardia</c:v>
                </c:pt>
                <c:pt idx="3">
                  <c:v>Piemonte</c:v>
                </c:pt>
                <c:pt idx="4">
                  <c:v>Lazio</c:v>
                </c:pt>
                <c:pt idx="5">
                  <c:v>Sardegna</c:v>
                </c:pt>
                <c:pt idx="6">
                  <c:v>Veneto</c:v>
                </c:pt>
                <c:pt idx="7">
                  <c:v>Marche</c:v>
                </c:pt>
                <c:pt idx="8">
                  <c:v>Sicilia</c:v>
                </c:pt>
                <c:pt idx="9">
                  <c:v>Campania</c:v>
                </c:pt>
                <c:pt idx="10">
                  <c:v>Trentino-Alto Adige</c:v>
                </c:pt>
                <c:pt idx="11">
                  <c:v>Liguria</c:v>
                </c:pt>
                <c:pt idx="12">
                  <c:v>Friuli-Venezia Giulia</c:v>
                </c:pt>
                <c:pt idx="13">
                  <c:v>Umbria</c:v>
                </c:pt>
                <c:pt idx="14">
                  <c:v>Calabria</c:v>
                </c:pt>
                <c:pt idx="15">
                  <c:v>Puglia</c:v>
                </c:pt>
                <c:pt idx="16">
                  <c:v>Bolzano/Bozen</c:v>
                </c:pt>
                <c:pt idx="17">
                  <c:v>Abruzzo</c:v>
                </c:pt>
                <c:pt idx="18">
                  <c:v>Trento</c:v>
                </c:pt>
                <c:pt idx="19">
                  <c:v>Valle d'Aosta - Vallée d'Aoste</c:v>
                </c:pt>
                <c:pt idx="20">
                  <c:v>Basilicata</c:v>
                </c:pt>
                <c:pt idx="21">
                  <c:v>Molise</c:v>
                </c:pt>
              </c:strCache>
            </c:strRef>
          </c:cat>
          <c:val>
            <c:numRef>
              <c:f>'[Tabelle e grafici - report finale.xlsx]Dati Istat Nazionali'!$B$6:$B$27</c:f>
              <c:numCache>
                <c:formatCode>General</c:formatCode>
                <c:ptCount val="22"/>
                <c:pt idx="0">
                  <c:v>580</c:v>
                </c:pt>
                <c:pt idx="1">
                  <c:v>458</c:v>
                </c:pt>
                <c:pt idx="2">
                  <c:v>419</c:v>
                </c:pt>
                <c:pt idx="3">
                  <c:v>414</c:v>
                </c:pt>
                <c:pt idx="4">
                  <c:v>349</c:v>
                </c:pt>
                <c:pt idx="5">
                  <c:v>307</c:v>
                </c:pt>
                <c:pt idx="6">
                  <c:v>299</c:v>
                </c:pt>
                <c:pt idx="7">
                  <c:v>282</c:v>
                </c:pt>
                <c:pt idx="8">
                  <c:v>241</c:v>
                </c:pt>
                <c:pt idx="9">
                  <c:v>227</c:v>
                </c:pt>
                <c:pt idx="10">
                  <c:v>200</c:v>
                </c:pt>
                <c:pt idx="11">
                  <c:v>197</c:v>
                </c:pt>
                <c:pt idx="12">
                  <c:v>170</c:v>
                </c:pt>
                <c:pt idx="13">
                  <c:v>170</c:v>
                </c:pt>
                <c:pt idx="14">
                  <c:v>163</c:v>
                </c:pt>
                <c:pt idx="15">
                  <c:v>142</c:v>
                </c:pt>
                <c:pt idx="16">
                  <c:v>111</c:v>
                </c:pt>
                <c:pt idx="17">
                  <c:v>110</c:v>
                </c:pt>
                <c:pt idx="18">
                  <c:v>89</c:v>
                </c:pt>
                <c:pt idx="19">
                  <c:v>60</c:v>
                </c:pt>
                <c:pt idx="20">
                  <c:v>49</c:v>
                </c:pt>
                <c:pt idx="2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4A-D14E-8CE1-4678F8C5C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845624"/>
        <c:axId val="301342200"/>
      </c:barChart>
      <c:scatterChart>
        <c:scatterStyle val="lineMarker"/>
        <c:varyColors val="0"/>
        <c:ser>
          <c:idx val="1"/>
          <c:order val="1"/>
          <c:tx>
            <c:strRef>
              <c:f>'[Tabelle e grafici - report finale.xlsx]Dati Istat Nazionali'!$C$5</c:f>
              <c:strCache>
                <c:ptCount val="1"/>
                <c:pt idx="0">
                  <c:v>Nr visitatori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'[Tabelle e grafici - report finale.xlsx]Dati Istat Nazionali'!$A$6:$A$27</c:f>
              <c:strCache>
                <c:ptCount val="22"/>
                <c:pt idx="0">
                  <c:v>Toscana</c:v>
                </c:pt>
                <c:pt idx="1">
                  <c:v>Emilia-Romagna</c:v>
                </c:pt>
                <c:pt idx="2">
                  <c:v>Lombardia</c:v>
                </c:pt>
                <c:pt idx="3">
                  <c:v>Piemonte</c:v>
                </c:pt>
                <c:pt idx="4">
                  <c:v>Lazio</c:v>
                </c:pt>
                <c:pt idx="5">
                  <c:v>Sardegna</c:v>
                </c:pt>
                <c:pt idx="6">
                  <c:v>Veneto</c:v>
                </c:pt>
                <c:pt idx="7">
                  <c:v>Marche</c:v>
                </c:pt>
                <c:pt idx="8">
                  <c:v>Sicilia</c:v>
                </c:pt>
                <c:pt idx="9">
                  <c:v>Campania</c:v>
                </c:pt>
                <c:pt idx="10">
                  <c:v>Trentino-Alto Adige</c:v>
                </c:pt>
                <c:pt idx="11">
                  <c:v>Liguria</c:v>
                </c:pt>
                <c:pt idx="12">
                  <c:v>Friuli-Venezia Giulia</c:v>
                </c:pt>
                <c:pt idx="13">
                  <c:v>Umbria</c:v>
                </c:pt>
                <c:pt idx="14">
                  <c:v>Calabria</c:v>
                </c:pt>
                <c:pt idx="15">
                  <c:v>Puglia</c:v>
                </c:pt>
                <c:pt idx="16">
                  <c:v>Bolzano/Bozen</c:v>
                </c:pt>
                <c:pt idx="17">
                  <c:v>Abruzzo</c:v>
                </c:pt>
                <c:pt idx="18">
                  <c:v>Trento</c:v>
                </c:pt>
                <c:pt idx="19">
                  <c:v>Valle d'Aosta - Vallée d'Aoste</c:v>
                </c:pt>
                <c:pt idx="20">
                  <c:v>Basilicata</c:v>
                </c:pt>
                <c:pt idx="21">
                  <c:v>Molise</c:v>
                </c:pt>
              </c:strCache>
            </c:strRef>
          </c:xVal>
          <c:yVal>
            <c:numRef>
              <c:f>'[Tabelle e grafici - report finale.xlsx]Dati Istat Nazionali'!$C$6:$C$27</c:f>
              <c:numCache>
                <c:formatCode>_-* #,##0_-;\-* #,##0_-;_-* "-"??_-;_-@_-</c:formatCode>
                <c:ptCount val="22"/>
                <c:pt idx="0">
                  <c:v>24093298</c:v>
                </c:pt>
                <c:pt idx="1">
                  <c:v>6868833</c:v>
                </c:pt>
                <c:pt idx="2">
                  <c:v>10254052</c:v>
                </c:pt>
                <c:pt idx="3">
                  <c:v>7327285</c:v>
                </c:pt>
                <c:pt idx="4">
                  <c:v>33014629</c:v>
                </c:pt>
                <c:pt idx="5">
                  <c:v>2395659</c:v>
                </c:pt>
                <c:pt idx="6">
                  <c:v>9777830</c:v>
                </c:pt>
                <c:pt idx="7">
                  <c:v>2018067</c:v>
                </c:pt>
                <c:pt idx="8">
                  <c:v>6657459</c:v>
                </c:pt>
                <c:pt idx="9">
                  <c:v>13151344</c:v>
                </c:pt>
                <c:pt idx="10">
                  <c:v>3644754</c:v>
                </c:pt>
                <c:pt idx="11">
                  <c:v>1568138</c:v>
                </c:pt>
                <c:pt idx="12">
                  <c:v>2974694</c:v>
                </c:pt>
                <c:pt idx="13">
                  <c:v>1472152</c:v>
                </c:pt>
                <c:pt idx="14">
                  <c:v>1151410</c:v>
                </c:pt>
                <c:pt idx="15">
                  <c:v>1483568</c:v>
                </c:pt>
                <c:pt idx="16">
                  <c:v>1887814</c:v>
                </c:pt>
                <c:pt idx="17">
                  <c:v>407398</c:v>
                </c:pt>
                <c:pt idx="18">
                  <c:v>1756940</c:v>
                </c:pt>
                <c:pt idx="19">
                  <c:v>910531</c:v>
                </c:pt>
                <c:pt idx="20">
                  <c:v>613113</c:v>
                </c:pt>
                <c:pt idx="21">
                  <c:v>162753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A4A-D14E-8CE1-4678F8C5C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5497688"/>
        <c:axId val="985491456"/>
      </c:scatterChart>
      <c:catAx>
        <c:axId val="31684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1342200"/>
        <c:crosses val="autoZero"/>
        <c:auto val="1"/>
        <c:lblAlgn val="ctr"/>
        <c:lblOffset val="100"/>
        <c:noMultiLvlLbl val="0"/>
      </c:catAx>
      <c:valAx>
        <c:axId val="30134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Musei/Istituti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6845624"/>
        <c:crosses val="autoZero"/>
        <c:crossBetween val="between"/>
      </c:valAx>
      <c:valAx>
        <c:axId val="98549145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Visitatori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5497688"/>
        <c:crosses val="max"/>
        <c:crossBetween val="midCat"/>
      </c:valAx>
      <c:valAx>
        <c:axId val="985497688"/>
        <c:scaling>
          <c:orientation val="minMax"/>
        </c:scaling>
        <c:delete val="1"/>
        <c:axPos val="t"/>
        <c:majorTickMark val="out"/>
        <c:minorTickMark val="none"/>
        <c:tickLblPos val="nextTo"/>
        <c:crossAx val="985491456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'[Tabelle e grafici - report finale.xlsx]Dati Istat Nazionali'!$AI$4</c:f>
              <c:strCache>
                <c:ptCount val="1"/>
                <c:pt idx="0">
                  <c:v>Nr Musei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98-41CB-9148-50DD45777F0C}"/>
              </c:ext>
            </c:extLst>
          </c:dPt>
          <c:cat>
            <c:strRef>
              <c:f>'[Tabelle e grafici - report finale.xlsx]Dati Istat Nazionali'!$AH$5:$AH$26</c:f>
              <c:strCache>
                <c:ptCount val="22"/>
                <c:pt idx="0">
                  <c:v>Toscana</c:v>
                </c:pt>
                <c:pt idx="1">
                  <c:v>Emilia-Romagna</c:v>
                </c:pt>
                <c:pt idx="2">
                  <c:v>Lombardia</c:v>
                </c:pt>
                <c:pt idx="3">
                  <c:v>Piemonte</c:v>
                </c:pt>
                <c:pt idx="4">
                  <c:v>Lazio</c:v>
                </c:pt>
                <c:pt idx="5">
                  <c:v>Sardegna</c:v>
                </c:pt>
                <c:pt idx="6">
                  <c:v>Veneto</c:v>
                </c:pt>
                <c:pt idx="7">
                  <c:v>Marche</c:v>
                </c:pt>
                <c:pt idx="8">
                  <c:v>Sicilia</c:v>
                </c:pt>
                <c:pt idx="9">
                  <c:v>Campania</c:v>
                </c:pt>
                <c:pt idx="10">
                  <c:v>Trentino-Alto Adige</c:v>
                </c:pt>
                <c:pt idx="11">
                  <c:v>Liguria</c:v>
                </c:pt>
                <c:pt idx="12">
                  <c:v>Friuli-Venezia Giulia</c:v>
                </c:pt>
                <c:pt idx="13">
                  <c:v>Umbria</c:v>
                </c:pt>
                <c:pt idx="14">
                  <c:v>Calabria</c:v>
                </c:pt>
                <c:pt idx="15">
                  <c:v>Puglia</c:v>
                </c:pt>
                <c:pt idx="16">
                  <c:v>Bolzano/Bozen</c:v>
                </c:pt>
                <c:pt idx="17">
                  <c:v>Abruzzo</c:v>
                </c:pt>
                <c:pt idx="18">
                  <c:v>Trento</c:v>
                </c:pt>
                <c:pt idx="19">
                  <c:v>Valle d'Aosta - Vallée d'Aoste</c:v>
                </c:pt>
                <c:pt idx="20">
                  <c:v>Basilicata</c:v>
                </c:pt>
                <c:pt idx="21">
                  <c:v>Molise</c:v>
                </c:pt>
              </c:strCache>
            </c:strRef>
          </c:cat>
          <c:val>
            <c:numRef>
              <c:f>'[Tabelle e grafici - report finale.xlsx]Dati Istat Nazionali'!$AI$5:$AI$26</c:f>
              <c:numCache>
                <c:formatCode>General</c:formatCode>
                <c:ptCount val="22"/>
                <c:pt idx="0">
                  <c:v>580</c:v>
                </c:pt>
                <c:pt idx="1">
                  <c:v>458</c:v>
                </c:pt>
                <c:pt idx="2">
                  <c:v>419</c:v>
                </c:pt>
                <c:pt idx="3">
                  <c:v>414</c:v>
                </c:pt>
                <c:pt idx="4">
                  <c:v>349</c:v>
                </c:pt>
                <c:pt idx="5">
                  <c:v>307</c:v>
                </c:pt>
                <c:pt idx="6">
                  <c:v>299</c:v>
                </c:pt>
                <c:pt idx="7">
                  <c:v>282</c:v>
                </c:pt>
                <c:pt idx="8">
                  <c:v>241</c:v>
                </c:pt>
                <c:pt idx="9">
                  <c:v>227</c:v>
                </c:pt>
                <c:pt idx="10">
                  <c:v>200</c:v>
                </c:pt>
                <c:pt idx="11">
                  <c:v>197</c:v>
                </c:pt>
                <c:pt idx="12">
                  <c:v>170</c:v>
                </c:pt>
                <c:pt idx="13">
                  <c:v>170</c:v>
                </c:pt>
                <c:pt idx="14">
                  <c:v>163</c:v>
                </c:pt>
                <c:pt idx="15">
                  <c:v>142</c:v>
                </c:pt>
                <c:pt idx="16">
                  <c:v>111</c:v>
                </c:pt>
                <c:pt idx="17">
                  <c:v>110</c:v>
                </c:pt>
                <c:pt idx="18">
                  <c:v>89</c:v>
                </c:pt>
                <c:pt idx="19">
                  <c:v>60</c:v>
                </c:pt>
                <c:pt idx="20">
                  <c:v>49</c:v>
                </c:pt>
                <c:pt idx="2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98-41CB-9148-50DD45777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3647368"/>
        <c:axId val="893644088"/>
      </c:barChart>
      <c:scatterChart>
        <c:scatterStyle val="lineMarker"/>
        <c:varyColors val="0"/>
        <c:ser>
          <c:idx val="1"/>
          <c:order val="1"/>
          <c:tx>
            <c:strRef>
              <c:f>'[Tabelle e grafici - report finale.xlsx]Dati Istat Nazionali'!$AJ$4</c:f>
              <c:strCache>
                <c:ptCount val="1"/>
                <c:pt idx="0">
                  <c:v>Nr addetti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'[Tabelle e grafici - report finale.xlsx]Dati Istat Nazionali'!$AH$5:$AH$26</c:f>
              <c:strCache>
                <c:ptCount val="22"/>
                <c:pt idx="0">
                  <c:v>Toscana</c:v>
                </c:pt>
                <c:pt idx="1">
                  <c:v>Emilia-Romagna</c:v>
                </c:pt>
                <c:pt idx="2">
                  <c:v>Lombardia</c:v>
                </c:pt>
                <c:pt idx="3">
                  <c:v>Piemonte</c:v>
                </c:pt>
                <c:pt idx="4">
                  <c:v>Lazio</c:v>
                </c:pt>
                <c:pt idx="5">
                  <c:v>Sardegna</c:v>
                </c:pt>
                <c:pt idx="6">
                  <c:v>Veneto</c:v>
                </c:pt>
                <c:pt idx="7">
                  <c:v>Marche</c:v>
                </c:pt>
                <c:pt idx="8">
                  <c:v>Sicilia</c:v>
                </c:pt>
                <c:pt idx="9">
                  <c:v>Campania</c:v>
                </c:pt>
                <c:pt idx="10">
                  <c:v>Trentino-Alto Adige</c:v>
                </c:pt>
                <c:pt idx="11">
                  <c:v>Liguria</c:v>
                </c:pt>
                <c:pt idx="12">
                  <c:v>Friuli-Venezia Giulia</c:v>
                </c:pt>
                <c:pt idx="13">
                  <c:v>Umbria</c:v>
                </c:pt>
                <c:pt idx="14">
                  <c:v>Calabria</c:v>
                </c:pt>
                <c:pt idx="15">
                  <c:v>Puglia</c:v>
                </c:pt>
                <c:pt idx="16">
                  <c:v>Bolzano/Bozen</c:v>
                </c:pt>
                <c:pt idx="17">
                  <c:v>Abruzzo</c:v>
                </c:pt>
                <c:pt idx="18">
                  <c:v>Trento</c:v>
                </c:pt>
                <c:pt idx="19">
                  <c:v>Valle d'Aosta - Vallée d'Aoste</c:v>
                </c:pt>
                <c:pt idx="20">
                  <c:v>Basilicata</c:v>
                </c:pt>
                <c:pt idx="21">
                  <c:v>Molise</c:v>
                </c:pt>
              </c:strCache>
            </c:strRef>
          </c:xVal>
          <c:yVal>
            <c:numRef>
              <c:f>'[Tabelle e grafici - report finale.xlsx]Dati Istat Nazionali'!$AJ$5:$AJ$26</c:f>
              <c:numCache>
                <c:formatCode>_-* #,##0_-;\-* #,##0_-;_-* "-"??_-;_-@_-</c:formatCode>
                <c:ptCount val="22"/>
                <c:pt idx="0">
                  <c:v>4470</c:v>
                </c:pt>
                <c:pt idx="1">
                  <c:v>3603</c:v>
                </c:pt>
                <c:pt idx="2">
                  <c:v>4510</c:v>
                </c:pt>
                <c:pt idx="3">
                  <c:v>4574</c:v>
                </c:pt>
                <c:pt idx="4">
                  <c:v>5125</c:v>
                </c:pt>
                <c:pt idx="5">
                  <c:v>1536</c:v>
                </c:pt>
                <c:pt idx="6">
                  <c:v>2651</c:v>
                </c:pt>
                <c:pt idx="7">
                  <c:v>976</c:v>
                </c:pt>
                <c:pt idx="8">
                  <c:v>3059</c:v>
                </c:pt>
                <c:pt idx="9">
                  <c:v>3293</c:v>
                </c:pt>
                <c:pt idx="10">
                  <c:v>3407</c:v>
                </c:pt>
                <c:pt idx="11">
                  <c:v>1224</c:v>
                </c:pt>
                <c:pt idx="12">
                  <c:v>866</c:v>
                </c:pt>
                <c:pt idx="13">
                  <c:v>629</c:v>
                </c:pt>
                <c:pt idx="14">
                  <c:v>685</c:v>
                </c:pt>
                <c:pt idx="15">
                  <c:v>803</c:v>
                </c:pt>
                <c:pt idx="16">
                  <c:v>1652</c:v>
                </c:pt>
                <c:pt idx="17">
                  <c:v>308</c:v>
                </c:pt>
                <c:pt idx="18">
                  <c:v>1755</c:v>
                </c:pt>
                <c:pt idx="19">
                  <c:v>244</c:v>
                </c:pt>
                <c:pt idx="20">
                  <c:v>297</c:v>
                </c:pt>
                <c:pt idx="21">
                  <c:v>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898-41CB-9148-50DD45777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640808"/>
        <c:axId val="893645728"/>
      </c:scatterChart>
      <c:catAx>
        <c:axId val="89364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644088"/>
        <c:crosses val="autoZero"/>
        <c:auto val="1"/>
        <c:lblAlgn val="ctr"/>
        <c:lblOffset val="100"/>
        <c:noMultiLvlLbl val="0"/>
      </c:catAx>
      <c:valAx>
        <c:axId val="893644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/>
                  <a:t> </a:t>
                </a:r>
                <a:r>
                  <a:rPr lang="it-IT" sz="1000" b="0" i="0" baseline="0">
                    <a:effectLst/>
                  </a:rPr>
                  <a:t>Musei/Istituti</a:t>
                </a:r>
                <a:endParaRPr lang="it-IT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647368"/>
        <c:crosses val="autoZero"/>
        <c:crossBetween val="between"/>
      </c:valAx>
      <c:valAx>
        <c:axId val="8936457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Addetti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640808"/>
        <c:crosses val="max"/>
        <c:crossBetween val="midCat"/>
      </c:valAx>
      <c:valAx>
        <c:axId val="893640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3645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strDim type="cat">
        <cx:f>'https://regioneemiliaromagna-my.sharepoint.com/personal/renato_agostini_regione_emilia-romagna_it/Documents/05. Musei/Report/[Dati.xlsx]Tipologia'!$E$6:$E$14</cx:f>
        <cx:nf>'https://regioneemiliaromagna-my.sharepoint.com/personal/renato_agostini_regione_emilia-romagna_it/Documents/05. Musei/Report/[Dati.xlsx]Tipologia'!$E$5</cx:nf>
        <cx:lvl ptCount="9" name="Regione Emilia-Romagna">
          <cx:pt idx="0">Bologna</cx:pt>
          <cx:pt idx="1">Ferrara</cx:pt>
          <cx:pt idx="2">Forlì</cx:pt>
          <cx:pt idx="3">Modena</cx:pt>
          <cx:pt idx="4">Parma</cx:pt>
          <cx:pt idx="5">Piacenza</cx:pt>
          <cx:pt idx="6">Ravenna</cx:pt>
          <cx:pt idx="7">Reggio Emilia</cx:pt>
          <cx:pt idx="8">Rimini</cx:pt>
        </cx:lvl>
      </cx:strDim>
      <cx:numDim type="colorVal">
        <cx:f>'[Tabelle e grafici - report finale.xlsx]PATER - Dati geografici'!$F$6:$F$14</cx:f>
        <cx:lvl ptCount="9" formatCode="Standard">
          <cx:pt idx="0">124</cx:pt>
          <cx:pt idx="1">44</cx:pt>
          <cx:pt idx="2">54</cx:pt>
          <cx:pt idx="3">69</cx:pt>
          <cx:pt idx="4">76</cx:pt>
          <cx:pt idx="5">36</cx:pt>
          <cx:pt idx="6">56</cx:pt>
          <cx:pt idx="7">39</cx:pt>
          <cx:pt idx="8">47</cx:pt>
        </cx:lvl>
      </cx:numDim>
    </cx:data>
  </cx:chartData>
  <cx:chart>
    <cx:plotArea>
      <cx:plotAreaRegion>
        <cx:series layoutId="regionMap" uniqueId="{5FD70ACF-B631-44F6-9433-F8E525E480FD}" formatIdx="0">
          <cx:tx>
            <cx:txData>
              <cx:f>'[Tabelle e grafici - report finale.xlsx]PATER - Dati geografici'!$F$5</cx:f>
              <cx:v>Totali</cx:v>
            </cx:txData>
          </cx:tx>
          <cx:spPr>
            <a:effectLst>
              <a:innerShdw blurRad="63500" dist="50800" dir="18000000">
                <a:prstClr val="black">
                  <a:alpha val="50000"/>
                </a:prstClr>
              </a:innerShdw>
            </a:effectLst>
          </cx:spPr>
          <cx:dataLabels/>
          <cx:dataId val="0"/>
          <cx:layoutPr>
            <cx:regionLabelLayout val="showAll"/>
            <cx:geography cultureLanguage="it-IT" cultureRegion="IT" attribution="Con tecnologia Bing">
              <cx:geoCache provider="{E9337A44-BEBE-4D9F-B70C-5C5E7DAFC167}">
                <cx:binary>5HvZktw4suWvlOllXi5V2AG2dfUDyNhyV6akTOmFlkqlAK4ASXD9pvmL+bHxKC2lVFWpVWNlY7dn
TJLJIkCAABxwP36Oxz8f5n88VI/33U9zXTX9Px7mX57ZEPw/fv65f7CP9X3/vM4fOte7D+H5g6t/
dh8+5A+PP7/v7qe8MT8ThNnPD/a+C4/zs3/9E0Yzj+7MPdyH3DUvhsduuX7shyr032n7w6af7t/X
eZPmfejyh0B+eXaV3z88Nuv9s58em5CH5eXiH3959vSpZz/9/O1gv3vxTxXMLQzvoTNjz5WQiGIU
S4YJ/Pfsp8o15lNz/FwQRCQWikgaEy7V53df3NfQ/Ydm9Ot87t+/7x77Htb06/9fd32ygF+ebern
165+/uw7y39wQxOO+2pgi395dgj3VQ67kvcu+diSuOPiDi9/3Y2fn5rkX//85gvYn2+++cpq327m
v2v63ayvczBi/nnb/g6T0eexRLHiYC8eS8HFE5Nh8pzLOCZUEGhEkpHP7/5osh+Yzx8b7HPHHzXX
5+f/k4x1dd/Vf/P1EgJMJRHhmAmm2FNboeeISU6QoJJjQpB8aqt/P50/NtWnfj9qqU+P/ycZ6hwu
ePM3W4pTwRgXWAoJjg5/aykVE0ZjxQghR0/51FI/MJ8/NtXnjj9qq8/P/ycZC/w0OOqfNnX+q5v+
O4OXQAJzzBVSGHEG1+er4IXRc86xiLkCZyhiRuHyfXz3J0/4cVrNY1X9jx+Y2x/b79Pangzyo7b8
o77/SXbduq76X//z86b+HaGNPUcULBVjLiUGb/mNuyTQLAWlCmwqGSL087s/GvTjfKLksf93vuGP
bflN/x814zfd/jtb8E/m9mSl+CsI9qdX9a/DTE6ooohhqrCi/CnMxBjiIEZMYHbEmIBrnhr24+38
CWDhvfmu1/+Iv3+HNb/t/2S9Xy33T7bnvyeuvB8fm+9uBgC/v5oLUAkoRBKIg4gBfHzqTvHzOBYC
YTCUpIKSb3KB6x+Y0B/fuy89/8wuT76HROhLh/8kg20fu+6++5sxi1QKcyYQQRz9DrPg54pJSQFd
Cg6W+8ZePzKfP7bXl55P7PLVPXryPdjrS4f/JHtpV7nve5v/gwvGKCAVITiiMRJHN/c1XsHPKZMK
knEANIxJ8k028CMT+mODfen5xDDfMdiXDv9XDfbnWfgXCiO9D/ebX8mPrxLx77f+uiVAyXzT9bsc
yse4d3j/yzMMVyvmHO7OF196HOgpkHyS4j/t9XjfBxiFPJecSxFLEv8a5GC86fFTC4wvgFwhShGk
ECQWjeuC/ZWbwUC/CCBmKKUI7vezn3o3/NpEn8O9hrxSAVY6sjbsC/N05arFuObLnnz6/FMz1Fcu
b0IPAx+Bk//43HG2kgDWOrp2CS5EYiAVYBL+4f4a6C14HP/XGMIc8UUxHUfdlOS8i/UozbvYqWtZ
ukm3cyC6DGjRZlReR0uZbwdT78ehu+C948laiPeRdWVS8PrNaOt3pcjzA56qG9KElNtuuw6o2hee
rbrt+HsxyemsydadU3TUklWZLoRCKZ2XOonXxeqpEqczJQexUKMzH12QqDuPJvpIAm1TUg52g0Y5
HkZWJrhtqqRomxccLJlEYkRbRdVNZuVbbvyk68FcZ4KclyLshqLYciF3s8zGXW+Hl2gaXqs+33R5
kZarvF4GUuu5NdeeNolQ7hAXodHxgLukJHWucRa/jNl80xBy07dh1MJE0LNYHwvWbvEczTpvmtO8
GM9wP+2rxV+Pef4SZbZOSFZ7rSS9Qryuk6bryy2uoivr1lYHhU7wUJdJ7Rapx7o9INwMycQ7l2Bs
LguMRo3HqdgVrBO7tYui0wistM8NwXsmi0fJu3tofxlE+7CKCRbBLsOICp0rc9oW0U2ofZ6YEDXa
LnJOonLJtejbZlOF5sFhfIPLmWyirFZpLJZ3qrRVEtPskVTrHjFV7KSJqwRc16Usc7NfGbqM67rV
5WjYNqLZ21X6t97mZ4u050SQGwXvG+pqE63ilFEZ6Zjg/nzpi2bbN+E1q+yO9kOuqe2vKjEPmkar
1U2bJSHKtlPVJkaGzVihtG3WkPih8XpaVK2bkZ/MQ/PeFUXQqKpGbRqRJ3Yuc036JslD8bYz8xmb
xUlrp8PShI2ayAFH4o33/buqhm1hmJ/QQtHD3EX9ZlzmexoWnMq4Oc28vKia/IDGKeE103kxv62C
epWPskyyOiBdTup04d15X8ZyM7eZgWPbVGcVX2tNcNTrbCm3iq13jMVl2qrqDIk410Vd3MqJnUej
Dzqe0G03tqkaChiwd6/pxHYFWS+riqZ2JTeeybPKTHDSw8vCu0XbpnmNOezYinzYUDbsMjy/Horp
g+nx6bIWPhkaluksxHuWry+GmvkErby4lk3w92Jg4TVfabYHPrh4hVBUAaUqcxrpbkWndmlSWpqU
unhHRXUuXHc1o/GxJvgNKuT0hgXf1gkuUYG1wETzYrSPPYXZltbwU5tH5OBlbDQeyk43U1knTMmX
xMpd27kPbVWc9qp+FSt7GER9SkecZoU7sxE/U56/xkX0spxxqlp6XebVWZO3PRwZdss7Q5N2hRMc
sm1w0QnNyJisZuq2gVRIe+aSEk/vjZwvJnBeLZnTqCPXsQkbXLpU+tYkc9/kcOyicUNm88625pX3
7GwGv0CFO1EVOVsqW2vUlpfCRypdqtbp2YdL1+cvqqh+cFN8m4f5oqfoRSv8BlZ7x5rh1FX2Q+5l
rbmbWJIt0SVjw5WNi3e9jLYmqq8W3vQJ9kObFENzhmjzIZD1InON2FQNQumQm2LHC3OSZWzQqyxf
ddiapJ/nfafGM/DTrS5snoEnG/IkrMqBf5Y2sVYkvolxUmT+QrDqwld9l0rUjNvBwymJsq7SWLJy
M+DyTJR12hf965wLtyn77tG0M9Kt6uwm+PwwDVGmydpZnRVFm6xoFJrE611D6AVZ7A1z5QDmHF6t
doySzKlIF67d1W1/V6txvhtVRhOX2Un3XQOzicqksxLpwTXRifVUJW3U891Qy06rgk56dJLu7DKO
eszIrKexsmnJDEnasoH9g63fLVLcqa4Gf8hKOJIwwcbVc9JPXa3rfHrb19PbBjVXQ4XOc1FPyWj4
dpr7Jc3nOE/mrkSb0uFFdwu9J268jjKh/8sQF8u1j5geTLPsCF0mXZgqPsvKdtTZ7BIvg8YGYlpu
t+CA29RHZN2OhHb7NthyszYBnEI9nXDsd4iUoy7Lck1aM5fazUboaphfKxXZpFvZlBgzzGm2qISq
iu4nEb/6Wrl4EtIfnF+63NhPetKXj/966Wr4+6uU8duXRznqt0+7R3dkSvpvHzoCry9P/SaHHIHO
F23kG/j0UdP6E2z13cYfBF4xhEF1JMS/g7v+lMA7opovA3yCYOi5AkEE5CzIYDE6MvGfEBh6DrTD
U2r3NwQGSgqiClJihYRggIs+IzD2nBDIvKQAPgPSLCH+CgKjx2TsCQJDSsZCxgxLJUEnQEeE9hUC
m21bTYvviG572sG97T/0vTRJFAjc99lkujKxOBmroklXnl0OEGAHSnLts3Ezk/Y1OPITEdZ73FVV
mof+Ymp6n3S+vGs9eIRAuj33w5ldxaw5UXduLos0qNjqvo9rPcX5nIiozXXfVIsOwe+CGO1F35Sv
x5L0O1eIYovU+GjNwhNT9jSZfFal5cRQImtVJ4CdCl3PlOmmqlrtB/kiG8iqe+E/mIFcGz+EpOwY
1nSI1x2Kym289odV5h9YQd+NC8CSqI3BLViI9y4fo82IOd0CGgo7i2m3LV0v9cCiOllW75J4keRi
ISi8msZY3LZRjS/V1B3WpZO3oxuGZAglPpWyi05ix5CuY3oRanGr1hLtVuUfRFZezVlxRxuApb4Y
TkMoLkRk35tJ7LKqSQnx676yY5WMLdlmKwqJXKJoi0MkE1MVj9Uw2ISz/EPf9oCi+MPgepNOg691
H9ieZO68a2VIYpGr62nN+xSrLktVA651xH4TnH2FgW0BV9W0L2TVdLpozAOakdl1Hl43NqrfmEzt
0MCWZMwmnmBEHyc3a1nlB2UBEUUdhAclw32ULVerMOtZVkNMEG7x51HNGr2K8M6pZudVtgcctRuG
OhnH4aKR+TmmGKJc29+Mw3FMT15wN8/a8PK8RdEbmvHHRdkTuvB3rpWJyn0Jx8k/NhN+FN2waszC
g3JVczaQ5THkNQG0XhmtYtNu2kW8UrbgKRv9uO8G/kqt5GJlxSmIYWmfjVeD6B7WXF6WUo0nKAos
KcsJ7Vuc5UnedFXSVZlNHJvejt6NJxD+yu2Mq/xE1nLarzkfLxnv7WXHFqP7tT2sdd2kDvV1lTQT
5XuEW6Mh7zkxfUZTRZYojaO6285hzpIiHwtoLFIzTOe1ojB1LjQfyevQmBeWR1VSM/p2mss4YeWi
NnCDG32EM9O67vwCEn0jH41j2zya7hQtd0VWFtrDWtZQBt0P8r5upjTu+XkU4F2obxkEgTDpkA/b
lQ53tgupmptNa9UL27sXzvqb2oxnfUC33uKrbLS3bbXcVb24WPB6cGX9bs3zqwAilR5RuaGysdrz
/kQIA1lMOxS6rKNNVs+72Mwf6jZ8iJgDxIrC5LaymK7mrih2zRhc2vX5+37srhhjOOHlgry2obgR
verSgqHHevXxfmpxDGi2JikcCJdGLStSNLkyjUjxKkz9m9APQjf1bJMSEiNdhDjJcLePl87oKVvM
xtXlmspCWl1l8+sVMoKkjs0CjiJ3cLCbc7tEIRFlNgH2OToiwUw6KnRHcnZCyrrQbuy3akAnUxEB
kOr4HZsh7wgjd+kA9Q1b1grYRkNVGmw2AB8cHsVASp3Fxbbq41uewSlfi6HUpiQxYP0l0yhndZpH
64koAOEb0V22nbqjBYr3TevKrcztgZHKJLU1jfZEnvWiqnYiD1aHde02A+CRRGQzhHVDz4ayPLR5
HVLMGn49R83rzOHz0oQe7DHf5KIDdNXzXJshvzMSe83c/DYUYk1s3RBdg//a9XOvksoIm6KmvsUN
Ki58I8J+pGrXmOi0cGzZ8nm+92sd9kvM31plqmRmS596ZMSuXMsPo5y6S7nil23tH6uZvYq4eNMX
c6tXTPZrPeWQ0/rLaXFys5hhB/zCGcTMl9isdF8RL8/jOXj91yHK+ec6mm8ByNf440+AzH9bjMIh
VH8Hozxlxb8Ak2OvL9wQKCMxgfIaSIkZ1AF8QSb4OSccYfijYmByOWCW35CJIFLFMeibkDMrCVTi
b8gEqkNARGOUUGCJQBX9DNOeAEmgxD59/pobAvntG2QC3NCRrhSScoYE0JdPkUk/9stUqYnpDNFb
R7LUVFOTlPnkdvVc3pZ0vCicv+khmbZmaJI6iuy+j/yacMvcLjdjA2lLU+qc82YrZ0jGs3zUbFpd
QugwnmZxA0l2eQQmiz3JOmTOx2DPJ7Ncld36tpia94RU921Xbuza79qVqi0TLT8rOgR9yvWUNstZ
0biNWDBJuWlauM7Yx+mwxlub0SsP+VMaED9QL/hGwT/U+aTJx21r1tMqpufmmOg33ihN+IiSol9C
Mk0zSzweqIYSKZ9MtI00ztHplDGu+dwPulzXi7UfF72MMyQGc31np/h1MayHtrZ3pFLrxk/0pOdz
vskpEzeFb2XazO7ElHV8PZPuaumzSgOQeVlnZb9bBnu/VN2Lus5ul5qOyULa87awy4shz1NwdG8H
lJ3bccaJq9YtsmE7FGQ/YFKlk1TmhKvQOsg5SrYjMi+1ClGKqAmaT1RPll4PI3Ea4sKBDFkDAGu4
4VMPuC1bAsAEeykkpOwo83qghic9X9ct+LQDNc07JdZXcsiJRrIqtJE9gEVe7m0RpUzEe2OdTTvT
fKgnf8Iz4BGbOcR3MXHsfXC57XRJiThzcQdcS4HUoZ8mv83UMkMOTCHbNQUQO3KI0kZEla6nZX2d
U9NfVBTvsrU6R1k8Sy1DZpxGi80+cGQHq+HelAcAn2Qz03Barcth4eqEZfRh5OutrPxNNePLpX7o
0Xgu1+gUu6U6UcUKaaQ1Z30uDl0nw/ZIkKZ+niCqVkt3V1UVkJAI1i6tgQPnunwzGMnPSVnh96ED
gHBYAYjo2rRvo8mcrdaQtMfxSd9n0T6IpUkKYEp0UTQLkDtGauoBWGVcqGTs+1OExoe4Wm/zCacm
azmkzt4nVvlwylG0zSZI3U2Lt8qLORlJ+OBrcoW6aTkLx9hnRvpuaLJ3zuVvYmY2YxaVFz5E3d6V
8QSsm29vhi4uga9b2GU/A3unFJQbhiIM+2qYBl0wU6fUWiDPJPHiYC1JIwS8JGF5Es/UvlyQDCcc
ntNoQrteFfOWmzK6ikkTv1hpwV/YklzWEzfnAcnZAqFV8NOw+Mt+dPObfgHGInh/OQR+pzjeZHJ6
yDkQtu3UvMTtyLYW4SqR3ITUd0u+KSSgpymvTlZWr5pboFsXcHPa0XEzGnI1AKjpinBCAyoT2DQL
CfxSJVlVW805ZDRiqWMdrUovTXfuo/kyz8eLKBJ5Ok4s26mMfWgtnzdNXvZ6bIZ5l0k48RmvnJ66
3KWLhW2PeaP0YP2qI44uuhDe28rsSGvPJtsmA8KjblT1QlA+JlOAc1Ku0z6vrdWWTiYph44kDcIv
opLfzb6+G210ZoD/hH2uXgDpofTKS5kWfgJ6S1Zia0X5YYlllPjJGkAveZ2sU/WKzMBdl3A9jWgO
4+xPTWf2TBRgD5Pd5DEHHBXcIReR15L7ZtMRwP2+7V8BoHhYLDZ6JLbVne/ZZlhZWgGtzWl21oj2
buALTays203RuinpKM93xLcPMVmpbgBXE1RFG6BxLnqoQUzjGZ3WOD/LrJ9T5vk7DEmxZkteHFos
r8cRtVoCMw9J7kMOrrpWawTMrNkFV/Qa6DEgZuvlwjF+WPucJqSS6UTk5epNqW3HX6gas4TF4yZH
HvKtPL4UbLm1QO3DN2Zbo1WCByvRSTbwSjOIH5rR/H5sJ5v8dajy/x6bovCxAOrPkcrnyrLftC9g
UD52+gRUQJ8USoDYRBRDoGb9BlTQcwZFxCqGOivM4hhBy29AJQakwiVwLjyGQkjAPb8BFYxB2wJ5
Tfx1CoXR31MoCtASgkLlGECTIkcg8xWF0siunyo0EC3K6qJ29qWY2RXPqnfzGMOiIUceIU3VUjQv
odq702tdtFvVhS71DtjIqaGbooKz2ubd20At3LqpfEBdfa0GpXYOxzu0IppUBC8J5N85EJYWaHV5
u4qKXqlOgf5Q2BFukls2WdeedBacgZtatClquGvVPDU7zOchhTw9PkiQZ4Csj4r9OOWQP8XteU3Q
Xcejdufc+n70uL4QJWAttByy1p9jEuF9k5n7mcZDQiHQNd00brDL8vMin+ckeHMIynW6nbLTxkqR
NAwi5pBBiPWNNFv4fjm4OJt1rFZg8FH/JucGctjqvpeF0h3pR42y4kUb2sumGmodFQ5kiiZ/bUb2
omrmlz6HtMIqCObj0uhQFSU4NZlp7MvTUrnbwEME5IEfNVTsWb1kZr6sIpSn+dQzLY3YS+wq7VdU
3jEuTyGDLYHi767btT/3oTjPOJ33KwyexDbaLqP/0NSt2nvk100dmLlap2HczhzY3XaZikOg/YkK
cUgGqGxJAimaQ1cOfBsJGy5kJ/i1Kqf2vLQACksJ7FQcNxBmkTzUhSs2Yz3s4sKMOkTTifd00FnJ
r0AC2+TFsG0MyEBrtVkRPpTROoHbifUUdVsQJvYLEjvvC1hCDKvDW1OyA6L+gpZy0H5We8Qnp0Mz
3VGfvbKqXFJc5u0hEuqakXzQMZ0WQGiMb+e6PHBhiC4G/hJu2FYJB31L1Lxex5ilqyg2QEWDA2T5
gfJuE0t35j3aNNNyP3bilrXlHnDlpeLL4+Tt+4F0fdIXkKlOC3rMo6g6KyLQNVR7NXu+y+X8flJL
cRpGBzioKqYUZ3Qudn61pE3msY5BeBVvYYAHadA1GiBCKGIn0FWbDlBptKuiYhtl2ekgMrnr3Ey2
BMoFgQAs7U4ufEkXV7B0tDkw9bIfqxQIGrIbQVzheX8Z5j5lFRV6AME8IaBBnEcVZNm0a84FADzA
IOx2buwbIkyf1ChrdsuYvcvXcbsUalMJ4JykOYewAtA2blZtVN9uhrr1G1r4N5wA9l2tPcszYNTs
WN5PwLzriiyQRdNCh7YugPwQ9yr0Kdym62rl6y4e/W0LChmkyQgEcIRd2ljqduPacd2BRpsuJB5P
hxWOf8YzpJu86zWruug0iAnvhKvdJnTK7pqyFwkKgJeGQsbpwvKzgg94U1mpttATgUDWaTep963o
U5PDWCCjqyN8fEujuNG8kuFqotUZK3irXb/oAbJ2N1bvA7YcJJV8R+Fg6kXEVFs3SJCHAFEAIES6
AweWNjkrLpjyDgBffTq09blEdk7M2A2QiNUP1nKyzxxpL4chjrTz7nTyfbTnK7+MWPOuK2PAFEd2
cWTmMAM1aBV6HI78Ywn6fGKQ3K2e9BvfZn3Sgdy/G5f4HVVFB560fcGpAVKzB3qznIICJ9VrdGQ+
XYjB38LPTa6bmISE1M050DZQSACM6dA1Ji2BRO2ATMVR9Mj71oJKXTx6qJJIGswioIyBFO1KvC2P
rGwd23UfA1Hrar7jQNzOq73AY39Kjowunu3dYoqrBahe1QLnbAW9zSy5gCiCdBTn0Uk4MsSzAZ6P
kw7fAXFyEKVClyYaxe0SN+EVL2ZgmTvQSckMSFH1TmowbLdlPQrAIi/AUDMXbQocrWl25K+7oOAg
Hynt3HxQQHGDb93Kiqw7cIlYO0D4CWvRdQfEeCYXmGcP6Gd1ANY6VCU90KO6MQzepVaUGMchtxsa
mmAXgPwFCn4iawGZq0HbuMhgyRXw9EDYl8QuGqIHBKaQTQlyotYe3KA2S5Sn2Im7KqezZiADiKMe
kPctkGz2rpxddHCwzO0EQkJQwyYclYWsMOdzb8D5RHOkZYZhUUPxRrkFOGrfThpU52rTLcCQiyZ6
R+r4A/DtXZrFtkssac5B3YerBDaLABpsDVCDyRzBBY1QY5OQjxjWW9y1dHgdmSo/6qSTXgqPdoL6
LVn9m9bPIYHA9rab10FbDN7y/0eg97lW9lPhEf6uZvZtKexvaA8qnY5dv5BSgNlIDFiPwtdQRfiZ
lIqf4/hIPIHsxcixavcrrMdBSQOiEH6dxIGvIqCJfcF6x4Il4KokAoyGY07xXyGlMPz24vesVCy4
goIeHAPFJY/tX4G9PnYjxGOoWAogzFQKPyj4sZ6ueYUS5eQFGutKTz73AOIy7brV6Fa2BZQ2AVPi
IvBtfW5x0rK81kskpQaV4o0YoQaiWueTYlJ7VgmtPKR25XS3ivwqajDc3Xbcm5Gc9Vl7WSx1p8ky
fqhwxfSSLJz5Dcz0ZXCo1qF+C/H0ujPg+KDafVeRCusZda+JWN7YDJJcUMYB0BU6HudHoKNL7bvh
tGvxlJThrCbW7QbVQyJU04Rz0+uijy7LcXS6g/3QkY1LPbObzvG3cUD3wkMaGisQ4Ev22pBpPw2k
1bVfT8tsfMy6U2JVDIiDzxoU/tOOAMXiQRcveG40pSvTTpYkmT3bdo696seX+ZofCkCcFPdvURwt
ievYvu2XCOpzFCS65tRP+ZS2tH/dLBhWabnXeeWvQPi6GTzdZFDGkeKC3Exz/M4TsWnciNLV+Sgp
Db/qfTgjQD8kbWW4ZsW+KsnBuBH8oeS1xqp9IB151S+K6DhkTKsGCDwJ8WUgrIcagenaDgBOUTHq
Iutuuhyge+wSOJqXIXYvezW1ie/KtMvDRV4vm2gH9SkcFInSbbClkNp2Z1iBmNlSCoB01ZnsHAAc
DgplL0HD2GS8BOXD5RdLVZ6A8FXrIi4R0O6g6P1v8s5lOXJcTdJPxGMkCILklre4SgrdlbmhSalM
kAAvAMEb+PTjrK7T06dtesx6ZjNms6hNlaRURjCA/3f/3Ks01feCw6okIu9koO6ExLntzWt4ipcI
jl/JchnwRyLJU9WueOqowvBZ1ZDvl9yZ+evwNBxUOg6YSaU0QVJWmPPSWPJHOlQym+YZHI3oL8F6
8rh3NLV4WVkk8oVhurbBhyrDJpX4Wmwy7NS39UECIzKjTKsg/mCbftVl8HPwnP0jQTuoJDkR9B1k
yYOJvD+YA+t8jIFYuVDR5nJcExsJ+Ja9fRXsOHDFkxombSvpb/h4P2Xf5gZXIMaV9ZGa+Bj7/YRT
+15qHzCGd3ZJZM7cg23X/eyV6+aLXB/LehiPbW/yenOm3LoBTzvWs8SXcdbClk5NxK7ahZYop0kB
RvGS1to+NTVIvNV/x3kzZQYSyPLZiOFEx/qhD8f4XIe4gfDr1LiMNSxQDApVWW5prKcfNlhey9nu
m1irsqjEKueEgDbaXmJDeB+1VLnr1sHBm8Z7bwx40gHWwZrj1kcuD30ZDTkOxefV9d2DcuM08PEd
FcEHaG1Wka3u9GoQB1bbIAtZq/1KCyFsYqQLzOKk2Bfxxrkkr5cpyiCYXOHtlXG45puY7WERHJQT
rDbfgTXWTyS33rpkLedwFmsnHRuVQ1BqToySe6UtLXyi7rqZxEXJj+PGyDHqV5tQR1hgOOzYdF59
JAOeBrwe6YpnLNlg42O1AILWWv7EBXfyHj8y6ahZsmF8piODoVRavP6qrvDZdTFL0hIfFlHM43Pk
1QH8YydIYyVPzMfAa6NtxjJbCXzHE91mOG0QsbLKvVKZSWn9pOlZkJK4/2z7KQ1nOuMzip+gse71
tcU8vGFqrYIxA+ME767ECxTNvUhWEp7++rODWMLqxf5oq37JgAg1GB96TKl8SvCvg1TV42k6zA69
x2I2p91EvvAySRbe41PA0jKaaWoO8VT9GZ0IolODB1sFNA3YZ9MTF8iabxJ/nG467Oe8Y8wkQd1+
Vu6aE4JXZ+qrOIlKPBgDeYx754vJfDWeTP760sWuT5hdPvE4Lbb54znjuzPKX7HAa9f11R/V/OD4
oEG5dhc83xzHLS8xwNH250ZufHU/rQqPcsOjKi1/JRDVZkcd6gZfHi3ilx7tk99393JsbvXYQJvz
H3hJDWavMpnW6V0sQOV0d197UPJI82tT9Z9um6CGntseNkLIPEBYBf5ydVKFUHPrjRdlL769bZFY
CzqVBxF/2DbM72wByWna9sq6b3/ATCvjBi+L/KUsntnlGMQVHnQYiqtTAXFdPTeJSw5bYHlrPfWr
GUKVrGY+ylk/+9tTa/SJrvd+v7QJA2ZVkQGq3l3L4DurSvzasSd6qtZqSstulUUVgeHwvmgwVrDp
CQ7GVX2EUr64zoLjylvbJGYGfvFgYuAPeQ+hIV1KPBY4f7lxRF7aChLwDG5yNGcI1TeCHVOtjjxX
LUt5vMSpiAEse5QCb4F/kHbbnDMeqsI8RpF5NWyEpVKDdOsBpBxtFN/X9OZxsx0oP1rY6teqfwQd
voAlAxtcmbuYbkFSVfzeX7BGlVHTFwGtDj1j2NW39hekZZEreOeVT++N9S9G0Iv2bxreTyEVKVwy
+xBGwGRWlR5S+GZBwtuqy4Jxzvw6bHLr0xYy7g6WtRcbQzM22zsZqt92mFhal8GWSM+O4G7kT+2c
fNPewTt5XlpR57iXgPPx+kFLdoVU93skWCVp34xJOdEpX3jzQQfcEUFbzRdnKqruyMZwyUazmRRX
lGzxIMxjwzLh0uPSvarxdxuV8MNl7MGUe91C3sF760C3rtgXAhmcO4vbyEMXQjLXtoKX3CSBbj47
Hbd59T40Wyos/iNBLCITPXuw9b7PGHpH4qkYGhkmlV4r7HXiISgBjfalnhJcEw8ddbNmET986Qcn
6gyfdTUXS6UMPqaxAshorw2YjCTCWMc01DMXN3FUYlxS/Td3ou3Qtf6Vk2+tfHMUdplBnvvRPS/J
Y/nLZTROGa1pGi76YeXGZIESX9yTeHhwkS92hvY+RGMWt0cvXLtUBXq4G7wnxDtMckKMGJa9xlhC
VsxU/dgcmqbfnr24hH9Fj0r3/anzBzdzPbxnjNPgjOPgGm/AUyq4g/5Q5ls8/Kx9AD6LIy4eGPbY
lcCfTXgglvM0GAMvnZe+PTLcbHjagCyTIPe8Th37YcnWPnheCGalErqAHKsxBTVUulF1s/zsL98i
8HDlehhEII4UMsRFFTP3j/q5i7IJba89jzG3NVjtl/C5xSkjWnIeWHeMmhLYo4H+58AsWGonAwED
hpI9LBqexFAvILQrmhKr5zOfxEfo+Db1FoxOS6AzMYxvc6O3dCEtTimblA+jD6Nn64LHnjiwG5XN
IumyRAz0MKqBY2gAu1Pizl7latOhnV+WbQCP5Hz4bKP3rsbMFLVhShZAqK6dvMTrmJs2veNlN48t
0QE5/I+qi7CR1hfAs++ubucEn6sg8fGUvUXAhKUHtrXvJDA0MCVd47z1fWzyTYFONs21AgQUTWUJ
HhiHY8eim+es2ay3PwYGb8IEc89wkZ8FdT5bjIW4p8KXug9ewPzgACirh8i3YGNGOGEQIsnBUTln
5ZuDe9G2PZZ693NCPqL33JSZVz5DCp6AiFqljrXgB2bXFyPeFs95K1l4i+ryraeOn8i6XcHeLKBp
RHDFHZ9HIqwfHHzCtCYPWvh3csBfEL8EjmXww8H6B+7aCErlD6H4tkgtBY86aLLG/Wy8YU6d3s+j
CrzQOPFHbwUz66wsqWPuJ5qaojcugUMzYCHvJyd14Z3hDogSI+pzXwGHHXO78W9FfCe1UA6yZe3e
m2Z6ByX+2MxQmfmE03sa8VYacerg8ncKDxyd5AM0MJE6a9UVYlmutA+Dw7ZU8zmQ2Mnq5iK+YvBP
UKN+UpotLi6LGaxi6lTbkw663wt02fy3WcKLwX82tCw6Df25GdW3BLeeVIv3vC0MYn8VDrmvgN8Y
C3kYJ2mUzU2w3HN154YbXgxu1kT5PHMdDpmspccxaBa8zfFr5wXv69Zx+H/6E2OgOC24uVobfeLg
f+7waU8aXYLXwpPjxSIPBIRriwebjvbTHaR/8JRI8Mkek96jRam2oKh4+KH6LSziEndHiFuVDAG0
o0Acg2l5bjbIyGGEP8YPjXneynSp+1sT8+1c40Kq+MO83c3kBZ+C+eYtzoF6orpWkvkJDex28EWc
1CTCwihVUkK3x5gKQRpLU5ewttof/uG4L8TC9/ukiWEx8kGOqVAfHq/+GFaH+eBOv2C5QyqEfEr9
akjoNj3XEvipXmuSs5rnUYhBBHEVxemlJx0B/bjcuVAnE0lhgIrp1oCLS/h4XufogjhTf1w5BMmY
+Qc/dGxBPzrTrnmkHHwiIMQWlN7brp1gVUqA3RrqUvlJRlamc4yAULcng8KTtAP2cR9LbuMpexEu
iKwBc1/0yiosASWTa1rCEhmcIM4B0G8HyckIOVpLoN32QcMHPTDuHEVc3msftkhjl62oZpyVw3po
5g1KboxnFm+YfFAxnkZbN99VhxW8NdzHVnyDddOmkJy/Oz2+tqP/rVh3Jn2/z8/tGyvnggfxE4TE
CsD3KnbDB4keSQscDYAOg/6CPbZLsCLgsRjC84RNLrWSWKR9sABN7vbUlDQ3ZB2P+7EeONFn57LX
nnVtUjXmpKfojk1TfzQ6nBEusSovK3xk3fi80waYIVa63swUR/cmwACGMYWdXHCjggYUGnWZ1V5h
vB4v1azA0VVukIGGIUXczD9c6Z9s74FDMOPnurYP8XwNWMWTCq+Kt7jXpkNciHekTCqhTiJ0grwh
L1Ur8K57UGQVclON276MBIt3H5DyOrCo8MtUrRQqu7UHxAVeXESRqgac2hDcN5qYAkgD5HCx0sS0
pIAm0Wbjio+6877U9fuyxTjq2ztcKVtqPdxeA1yDSs9Y4ao3K7rgbmbgRkbte3lXyc9uiC7NMD8P
tv3pGLDMmiJvsIgN8Ga1SYARWN4DMJHjeEbRx7uWFUbWDi4UY9OxZiGEattn3Az6GLLpOVYVxKJO
vOjFlofFYdnS1C/9ukiIJeqqV7gElVvOSdweuP+blthgDW+iHDkcN1lnOASlLVZijz1ImzSS8Znp
A5jQcA7CVDbVl7QIi2kDZ6LmeBOb+w5BH8mG4WFz4lwRZDlaTBaLldiY2zKhkp6l3RgGrn2+1S3U
bnWVK346qeajoPSsJS6luH0jfLknfT1BpVkOpsdXxKx8CcrlIeaTLUYa/ewAjm8DfuJQH+ceOGnc
/sJ5nzsI7SXCBq+Vak7W/jENZtrN7Xnqzx3Y3U16STQc+mXN8eIiJrj9ijcQGE3cQlG3ubtuKuPI
ziVLNJeZH00f0vG+w1rdEC80506313jCZCh8D7BpezG7blzbBWpy2Dy4IXyjiAEnnQbna5jj76Ws
G7xRsGKqLfrhdSWGef9Y151ItwmjkQ2Bfmv3ceyay9bgqTHVgU/OaZEx3JNq7vOlxQuwwRTWgfbO
PhbijFM9p5Wcf+D0FQlbpg+8zZ8eG7yj2rdr6HMYqA82GLucdWzOMRIOaSdUUIxjhTxbE9WHwRmv
UJXgWAb41D8jP4KBjX+zTkXIy5QRhMij9iXSJgNknnnALxsiijNyHPaDcN78Vd/LsHPuQjOoY0cs
2DTGZKocxdOwnjPkqKoUgsJXY4H7+/t734+f0hc6J2BroW7450EOP0w7QBCdDMYL9ghr0KQudbCv
eYduMq8OHdfX2K9+DTWyR+BKEr/s4MlWXCQYdKEc9byYO9llg12PKgqOBGCeBHGdOTLiWTDPW1ro
qP8Rg809CYtPk9tvf5QTbOnqey94gMOs6qHzi9o56XL4ivehxRLk6VpoOlS1boLl/5tUHD/YoTjz
5upksAxOnZvwqoqyNQjXpIFXlsyByIJe00xOeH5UDF8jwAXjmIncDVtuNO76oD+1apqyWHmHpiKX
zajg1EVtvlEIFV1TZtta3ptIJnqCM1YHfQT5YrjvzQ/89tiJe+cttgqq5Ea/FciGdH5jnqkzwdco
BUpv00n0iCWqEmcgjCPKokzU3S+ioGb1bHRSXZV3nYnVyS/jSxCQ93LFyCncCpuXCc5e0982B9mM
uMcDu9XpQhFFm8L+wsHR4Ol1LsE0vi8ueGSt01ri6B+64bR6208VDpi2kKdCfKzoXcLPOsJo4By9
FcPnjJUmWbfeP1BZvgUjFBvyzh1TpyUTT90MBTNmy5b2rH4wnj34ndreKnCbUJwjVmx6LQTqVuDJ
q4e4dM9OK2wWY7abxXgJJ/oDMYBXMjDE0PJuVTnQrBvg8/osifLwXZtOR06iwxgt2J0iv8UyTb92
E9vtVZf2c/ltTftgIeQmCyipwviVkw9srrGSKn4pIZBQXtepmFf4gqU8opsJ3vGzf2NAx1MqJih8
ffMCGUdmBpPTQUTVkfjtG5hPlTpYaycd/5iGsYYSDi1y7TfoHtGWaTodEY/9MXk+lrEB1qTPIcBu
/gfyA2fspCPUNlho/TSnEKZfJjeqs8FBq1+8+S8Vbnl/P8ZjJoccsezCiVZE+bB6kbJcoWOJh0GQ
Jg9XG2RdUO46jnVT609BsjldEQgG7c+dMLeJFEDdL/wuAl/YIcTnd32KHFuVxvjcBj00v97hP93w
sVXwM4VstsPct4hsbF4K+eq7pBJkWjz3NyBgsjMIwIHsLxxKlsSpxz8zbWH0NwqfEP9372O0x4H4
HePiT7Z9Zwr85hCH3T0ymt8BWLSzDBzsK1DZFbLluWLDGWF0YP92GK4lbjaya96xlE8lJd5Jb9eh
lQxIXckxq4pnOr21UsNSIf2a10i7RQzvQ9UrkbYN7v1lCYc0ZDihYrprWHqFOq/oksfbInKvjT+C
Ztf7iIPrfDgIVsQVzFhafzq9t+FwjO+o70W32lffCOi9jx1U33YcuiOcRpOOuvwdRfq4aBMUhIYv
LR+v8JW3rO3r1FYEAxprnhimvaTuwe9utvlVWT8rffFNpWtSJ4TQ/dcvLWLcuTQmmctjlc7U7pJf
lQvlwOJA/hjbjn3FsgM/dSN3uvSWs0vvWhrZQ8TFhAUWQKKXRtqsGVT8PtPB/Ns6sFjDAS+HiLs3
IjQMV4f8EXPwVBv2s1x3tSJ6oV20HRdXOlgbH3vf2bf+fr88RwiQDVbi10717HXWE+bcdvxymYMY
gvcyretlcae3WGFOQQi7TOUyYC/jEBWxUrhZFWNrRoRou441glkwpms/roBn0j9uw+D3lPyrHcQG
giTGAdpYzHhI6hJIe0S0czY12BfoeHDh8oaVLdPAA/kZ2BnPCy6vaInu26g5Di2IFndZM+k0MmUh
WLy1A89nw+O0dmA0xJo4cx2dvHi6CcSDksqJ3yKB/SMwOJ36hmSV7RXSJJ4qHIsHifM4vF98RY6N
391pDLMTxb5uJyxRkoAV4JASSQmjbX/EQDQ+GZCoctsNraZLjbs42FJG7+ADyBamvTgjbsMq1G4B
9tmSVaZESHMCGhBmLnvm8TAmomZguYle0nZG8iIW13GaQY8OOB6CWvXnFRPKVsFXk5NGPYELF699
A6VyYUN0m5a5zniHMwxWY1IjUJL33XKUZf/DuKALMEYg8hOTCA5IpC4zJce5Dr+sM4g0DOP6Sbwg
z7Hm1iC1uz/tjkD8vUU0+wG59ndlyjHdRg+JfI0ZddYny+WTqgaAX/WDoJ1IKmTeiI9rCNGgfArC
v4hL7YIOQW9CtsY+T0lAfqNOqwgH+9kDJQtG5WEUAggEWgSwwpQrK1/CAR9ZVqor/ECs9wabtEXA
L+ee++ki4ocCiVwHGLRnHzonPboR0lLCYHDC4prKvlkKu/4y2DlxsvXlDuUgJtddvFLbQxmFiNXr
r9jfyozq4GBJOaROXB05rOa0dMYv5ULYH6XJNZnB++pxOGMN8hCL83+5X7u1MXf2EXobwIbaZekd
y4cBHAEHnFNwrbqEO/SxTb5jEX1VPupaS9ckSxjUGQL6PF00vRI1gtlG2Dtd2w348OTmegshTWHu
GQMBB2sC4oM4AOoCwE7EkflCRM2kjSefONbEpPSXL+Q4FHjdqQVxzT+Mwb8GXwQHQFOearY9LGhb
gGhUwi1eY5HZALZbcFULaS69qJFNpxBBAf8ljcKNJbY7b/kxOxDi/Ja/z3m8b1mdAzTNjCPEYofq
p3Zt8b1bjYEb8bfZly8LNZ8oAEVFAmB40mDKFoyFiXKX7Ht2AMIJWotrA8eKWu0dA28UiCxs4W0K
kTuDGlnieUNk3nlCUtbJmomsR9j6dwt7jBCL2lfmA1Lg5ABoCXpElZAuCqGdyVcdkR8uyOlkFcFP
NdPfpZQ6oXqLss2MVTZLHCAqwPnrEgufbx9WkV3rIDn02czgkYUbpjuFcyPpBtiFm5NQ5BqPsh4x
OO5WocB8AKlmnyhQyJDjzQ0ztaBHZF34PYe2DSu0wz04LIVpwgfLTqD8r0FVP6haRykAZWQxHZo2
8QRyXsPsGN0ma+rbNgfxmUfeRQnhPXpb6OdKcu/szC9DcBsCNRWNggXqlGr+P2CK/2/iT/+SkPov
f9D/myGpiJA91PRfo8f/qUHvfzIpcfT39/47lQImFGU56AgkaJJj4FX+DnF7/2B7fRxUJLAlyD79
S42Oj0olVOvEyJeg3wZc8D8J5J1KiXde2Qd9H/x3kBR82/+CSKERoBccWeADQ/xu/5FIUcvKgmX2
sOUhbOrI9ts07u/Y0dCfA3YRXoWbmEXAT6v1WvcWOtledTDvpQetrsA32a3AePm+bTUFaYz+lmkp
wfIObnBoRITQyN6j4HvYY8K9W8Ft1D2ESEQmrQBIvMXrR4cqBolKBpeDiJwH567BrZsEqGxYIzAq
GnmYbQ3uPZQ6WBftDvHe89Auu/2/dz8gSniCe1XljkIvBJokfmuXq3xAZQRMXMBt7RV9wzIP+dwk
894vAQJgLpphHTJWivsaJRQefMcUOXysOOinCAKIfGSxddo5qPhhk9CJQaGFie1x9hCtnEX3Oplo
guqK8ouqEwdoUm5G5pHl6+rdczr91nQ5904II8h9aq2nYBHIY8vX27i0X9RfbuVS3cDL0hRo81cP
JpG2/e8lnC81cic21DkktkeB4g6FAg/ELH8pUz9aFHtse8OHkqOH4Zw9IvOJ9o/Ivw5SFRoh1rqW
v7y1foW8/xVOm5/xAXhRx5G+WSfkUYV6c1EuQmPwfta12YrmEY5eD2m2bzCBGH4VGFFLhoLsdSVV
yC8T+ktW07/EZXxYUY2URIS+93vNietDD9H+UzSTjKAHBaD7G3CVKwnUVawujs72wl1y7MP5Wcbu
BSEmOM7TYfGClx4CASAFoK6Nz6uk3mtYjFbBRbaDn7UtBudhW4tOlUc7YikFRnu/O3qKVO5zEFWo
3TAYx4P4bevoFXEe8VKGZs11HD2hqdN/MA7WYaphFYVEcpmVe6hrI070Mc7QCCanO2skv9DGU2V0
jI4cmbABXmHq7VExrEj7MrW9Ut59CSSqopltxYRRMw32qFmN395F9qy18Cy8Fcr5glxa69IuBz5+
mtSGhHrlP8V4hr09zBaNHLcSNGqoUPTA/sq8IS5Vnec9CDcjERe1U6GQkKNtF+N5gXk87gE63l8s
jT6p9VFeNBY995yUTeZu27N2HUJ3uh0fN4Twur/SeK77UusQULOvb7wBtr3x7ozrN8z0ZNizW6M2
aiy9c4vOntwG5XvnrKemCd+0lB81U8PRYQO0PDjjbM8LrntycJ0ssl9dnKAUWh/KOjxzZig+ICMY
9sYsUOQRNFwkAnQSyURsF5cwGosNicXIp/g0ukE++sPJmYTJaqQbQWAX1R53ZH8lH61cSCaRhhzW
5RpT9yIHxCS5rIKr9Zeo8PRwYFrkuLYt6l4kqk82XaxIW27B8ADwNLxS5DDjDZUs2nWRdej0crEW
OSu2OFPSiflU7VHOcoSCUu3xzsmL1BEk7GsN3LTwNwlDCBNKVjpeU+i5eutlwyAJ7x8cZrBFbZdo
Q/WEG7MGXIJzj1Bf++Qq2J29g+TlvDmHYIvA5axLmC4mvvBe4/0EYQtcp8kXhOjSOBpoNsT1g3Wi
8rAy9VIHSEFPDItzgEi8621H4mIM6LoozmbV7MUEZspI7z+ZBXjMtHpAs2OxprDGUNuiJwwcFnTa
wvU9m0IHupq94y1yHbSRE+bRgeQgDH00jNXLhYXe73WdvngX/uQarV8D8dFI0GidBfg0zQoiy7oO
lwj1Iu+8RXe9It03+g70QYDx6kDwS7N+kNn9srO8QlN/CC3Bm67Hs+GCARLxr5StN+Gzs1/1J6HW
giA6P0/iDvgHmBhLXqN1XIsmJB8IHT6VA6ZpqP/VAWsL0t4AOdELofD/GHBtlLgtFIaS1n0awfRP
+er/xt/mtVlhqS+IsIApdG88gPQS1GOYhYGjrv4m/oAH2FLquCRpIuiFmPfO9YT1kJX9rZws6rnK
s9kg1/Z+T9JwWoO8bW2b///I6mIM+o/TTchAmv/vJqN/aYD/Ozz+b9/z90Tk/gNZJ4wwIGEB4+Kf
f05E8T+QkPJRdhMgJP5vFYH/nskK9tp5giQeZqi/23j/ORFRdFCiTjT08T8O+KsH/b8zFFGGP/4/
19qgSpaisMENUN3sAiP+l6FIYRdEChhE5UifGl6TywDGPkO+TMD2RvXFjNYEivYEsG5QgYl0gIss
qOgIVYO4jmkOPXoXWtTeJAPSg2yeddILGec4jjoEfcuPCr0NLARaKdDkAHelzeBHl/AfsbB2ErpC
LAOY8wY3f90UbIax16AdAjnWOXe3CKwTuicyssIZU1uJ2zxQGlnS8GPdqyZcTs4K3RNE4FYibnAe
tP+BAh90pA0diiqQqUBySABJaNXdBs0G3SpgUuxecbH27pvDIRxzMPIZdxHSLfdKjKlCn0NfYj2B
u4E2K4xJLTal2XXvwhBaZrSMqFjR2B01lSoruSHZundwdHsbh48KxHqrTNaszXNsJHokOF5g6BPj
zaDOo997Peze8BGJ5WYQvy6AcBFkWnCA815U92Swv1BX+N5YBrm2Og2tg2kBtSEIsOM+09N52tc3
ioa01KJpJKq39zisrlu53urN/XDQSOJx/zaO7vtEYOE3wzMqlB+Hynv1ewR06uajq/iB7DUn3l54
MoxWJCU6UNpmzUxVfgLfg3IIensd/TOfpx+jQIICFSpwD4oNlSpN4L6sqFjxUbXiUEQPetLonM4e
DnjFfvK9mWVCRcvI6BuRMeJzkCP+4jdQ5jJX+OMaaEWpUw8PY82nW1h2DGAciU4+WmwggsLnJJ1m
uSndDUylj4bHGpERR3OTbcR/X2YjHlrSOEkjXVSPcdTiWTGzH9DM59T10DYDIdYBx0Vf5rVOUYN4
4HxGug2E+MRQ/SfWh3ltlrwfa5WFLfaYxi9xKK81CMi2sschCPvEgzuCuN/0BKzzpzTRl/WQLt5Y
PKcjQlW56lvz3CPBVgDoxR/nu+5p0LEpYOAuSR1WZ+nWy6mO9h8I1O2woIcEF0t7p5cojVwHrQaA
Ahav5oWHtktnRQx6pXpN6Ry8oezlh0UkwzLQHw4Pf1awqg+O3xbj2JHC7A9Dhb1aC3J1B4CyqPeE
V0Lee7t81uF4rYi8K2vA1kHzCB9JFNbVJ5BBUDMGdeNjcA/6L0Anw/ijn4dHb0SnZtw0d1AEERxc
G3rkykG7Wgjhtl0IuPKl+um3PdQh4X4aLZqj25XnEqJsvoZdCysUeajGmBMKMnFBEzyjsVa/p4F5
0N7pTxLB5NjF86AOcdE1IdopZf0cdf4xxOClaHjf0fpXKDVLLbwkuBlxsfVIy0U8wnANIM9j5R4p
xwvGzcQLEdOLRL7ugJ9loYf5QOXQI9osOElKH7yWZgDjVzLH+TTwJ2H5/ICMzHCIBzR5dZN6mRhh
GaixIiQrHgVZ31Rjb6ZG6wx8oqUom6HFOxvdNCIPgHVgUEs1XAwr392yfcRh/RDiV02inj+LsIO/
4XTv+FXtHbDa7pNsMwNG3cGzteQOvaC/sQWMGWt3Aghv8ECJn4pKqQSe8uv/YO9MmuM2si38X3oP
BZCYF92LmgdOIilK1AZBmhTmGYnp1/eXpCyTMq32EC+e3+CFI2xWFapQWcDNc8/5rlG1cAVcUo/+
cGYGIPvSBCExG+Pwuu0QDSf6fePcbmLL/EB3O92OY0LcqisOmdOfRewJ9k1id1u3dG86w1Dm35D8
g8xuYy4Z+Iyy+76bcXeH7T2q2UPat1/isezW1ApiU5NuwrSc3Wi0MBbupCPlWhHbH8xjNL1DSuu5
J4eQGLSJqq5ehSPbU61z+RGEKPFDRIzCGE8HX7sr7AkShNZvZeq8z8zkFCMATb5oovslTqw6ua+t
/MoIcMgPg7kzK3lwxLRODfPUmNiy5rAtTCVxj7wVyyZV3uhcytM4fayLoVnQTEy2TPcJiVwqd6Tv
ngSVeWa18nbMNPxEhoMju8cEHYSkaW3vpA6bhvoMOR+XU4UTOL7rRvLpsSQkN0bsYxyDnq5PJNgt
gttuHtxFzraMsjKmbeCWydKutfOpSe/hTbAcO7yQoX/wJhJxWHbABTSw1dI4aZdBZz/aVbQDHsq/
TDfbyLku1/Dl5KfRU91sq8sxcaMhhEQ912ZPM3AMySeYJNeWld8R+pRztjV0vPgEK1S+uShXTjR+
Ytl8jqdxWLbCdZdRH67CYfqJXdK+9vwbiahOkA+XhFVwnQrD6cOsF0RdrbZeBiNtrzz64LVCwWv9
41TP0ek0m+9xyzsYScqjbol51ZrOXep3ILnGgrYc8qGctXhtBGQntJiYQz8QQpMUOGiQ9kYPMa7n
Vu/8f1mpRDPHQAD7geD2+IpF/1xYfn3WN6kNicv4hS70TWdDK6M3YdpUjxSXRLxeJP09h0ksLkxE
m074C53Nemcj3KlAmemCXySt9QeQRN/n/AESGbZheKDSdWy6ipj9sqYsvIEEWtS6C3sIIFWY8l4l
akaruk7m9KTzWvpR7rN8i6r6Gxgk/43AmWEjZHo2qG4KbYBLL49q9klVddjSFuM0jNBZQsC89eeC
TMNCzoUOB2foadVKdrqngzYAi/Fje28TSaBiKUFf0+Vby8Dbeg326WZqKnr8HgZN2WoPbT6HZ7D+
HfZzdPISUevLyKnFomoTlB7z4EzJx6SNLloaOZpn0+nSdbDYCbK3bpx0qtZpc/bQfdie2GFpLuzZ
+ZgGVJPgxdeBITcSOT00jR5xTN24Mu1BSveCTEN7ygufktq7mDA2YlYakeUyZzdNCZ5FexNI3q/P
hQpnJYE3GzKT6ZyTBT93wJpimMclMLor33K0DQGP3MOCPBG2GT0CF4mxkmTB/VEL1s3gORemSZvQ
DcmCEevSHLc+yMpuVrwSBIasbFd6Xusn+EPEEUaD0iyz6hEg6kQT1tDPONXxZuhpSI20yU6iQbDv
lKk5HuzCSbY0ne5nnKkokGZ92RSuWMaR6e77yZ2WkEb07UAZsxJ0/kn86bj+W8nGPaycHaF97I52
fup1mbYKU86skIcBm15X1OdaWdG4oAhfOlF2gFrVnNFCkAe/nyoSgZa7yUcD/caDT0UCd1WY3Y3W
i9M4gUdjW6oeyWW6dFPqi2oU97gYxs1g49ePK3FaBDb3D66YS61J96WMrtlmXLYsR8gDbOYdcm5h
4G+0gvt6IsLPdp/dsbVzlkljb0UTxzd9Ycb7sUKTkGPTbfgMMQVmJnaRP+nnXTWVB6OY2m3X+Sk3
z96/xllMHzaPV1lmO2vHDiRZQ31+ABR9YuAzWs5D5WMaw6/hyfhjjcJKBASza6cjY7tc9U8bYitH
6Uqa3GnTwo4Oq4vYaP0TxwhupF84AHETvM9+5aw7y/kU2nNySFM5XGhWNlMQAJZeuJXpHduoHa6i
vCKDae5yP/mg433aFGbmLawh2HYN95nS6jC/df7a8iMEwTwgilBDu6A7G2xpnLMJqOtkG4QpXfEE
h10WzwW7IAWRnMTB9eort3a2vej38VAc8zHeA7I+nWLrUYuK/KoVzVHTq4essWAZsG/LYGDxTWqX
MBpQrlT2v0hoETZOgdEj6MutOwxstugGgDuFGzC6zcdUkQTINly27G5rEAOtYg3kijpQaZg7TDgE
PnMnIkUmmEAUgIJI6b1Xt52iF2guHINuaIgMeGZHSUAIux9+qkMX+Fm/iV33PlM0BMMJaUyy/zUB
JZAhKJYuiCyRxF+sWQvPAn6OS6QqrJJ6s8pyYv6QF6zSNraQUK21qbcFW98+SBaeZVzYXh1f6v1I
OgXqB2pg4+wsb9zDIbHohhVrW4poGQg5r5sAhTmqcB7YFvZcvdXhp7eleTVV+Jja3oan3NgAQabi
QxskZBunsN64aQRwnRiNyS+wMPea1rRMFIhLeJJR5S0w0VRLu3Lr85gvHsg74sQKt2+zsdsAcdEs
+uwDwuwJ5c1Fm7hnPV/6Aqjjaa7jMNHxb162Dps6ugoPYRmder13wGnX4HFrzthOn8cgV2rirBjB
1iHy4FSEztKMPfr2dif3/BfiP3TY1Rg7i1yLvG3dkgPRuRIsQgOmf198zmywUFqAPzot9jqfYRE2
eHV0q+OrTLP7zu4J9djGYcrkl7LNbsUQdzwTmGJE0miZwbRbOZrvrubOq1caHYSlm5X9Tq/97QzE
hJ4pVmFzDDGIauay6XXgXLHidPGjQT92dAlaryhW7ZiwKQXslXvQ75dBZdRXpQI8oJS0aNtTfVKE
WHuC8T6Y3HtNmvfo6uw+G/hhJSAxfg1fXEUWC1N9kwPG4ZcV7SpSScdCccg0HyJZ1BGTGMb+S5np
J3pN80MohFnhuxb/O+oWtZbgSYD7G+WhBg0+EPsXZckb+ME3mmqv7rrfNdUiPyP63HQuple6VRs2
2oEQG8P65HBV6sjH2trqx0dUr/jdKIxXR1Tv6EWwfJJjXIcZRwyij9jGNmRA11N3KtpI9er+w8ej
Wvr+YFBpDCE8VVhQHr0+mJtUBQI0B3PDy7oPtzxm5WXn2MFPnj7V14kpX0/k88yPlyDvV13j/31I
K9s2KcN+u8z9fjztVwH1+WnfBFR6lkiqAqyBcGyHuu+51FWgAw8suO1T05p0ll+0lAEd8AdKUJNS
WNCO/qWlTKmr/sENSA/46fX+QKmrisqXi1H3uGY5Oh1q37FQcb9b/pMlLbY8bC5jvzuPSn1XFTO2
CZwmL07L19XxkvJJMf7mkSxEX0p0UmBqpb5Y9qIghpqgJjIrRHcZvlBzY8gaYxm4/l3T5zTp4Gxr
MMXxryAnRF526yqBwagwjkTki5LWOiW9QrHZYM/pO0gnk1fKbe0EeN1Fa+0rVAtszjMm0/DKU4JG
btvnqVa+T4voU4LikZpggGOQ0xChgou87cFUlyUuDwd9l/N24aCdOEpEQdPbdEpWAW6FuZeHwmeG
PtfXTX/eIcN0muGvG6XMaEqjAceE7pv02zJif2B7w7RurTHdAiw+grkIN3LABDSGSQ76nxrNRwzq
dbw/qU/DVulEmkf+Enc+Lnf/TAMD6iIpJUhLrtKYOtyjy6yAomwiQNF1+gyVySAo0T42piTKl3K3
xw50WVoB1XQlc9pnEM5TRzvoXp3tZiHu5rFtoBHod0wuoTkPm4+cFuoYnUFr5yrFLB3as86WjPTo
7Au/7287MoCrAeBFUzOqo8UUiGPp4GZjsKZRhqm0vo6R6BKkugrJTke6671sBUGZcL9jnrTC+FAR
MfMJ8O6k0vyIK298Bnlum8n/HBuG8pFWa/q4t4Pj3vhlPy6p/bRtVQ7XOtm8TZmWgP4G5NHGX2YI
j9AP0pNZ68Jt7uv2LvXqgbQIHUWT5iB08mmZapXEl4xjM/JosyEiRZsgtQKIofKis0AuRTF3pNql
Eg7MIj7XmUNxhHojNlA2x22sE3lufBzsQWkZ20np9k6EqYGJMLPT3PclYGa39/LNEEYcpLCbRTWE
dyJqDpZrMhRIyw8SE/G21DSMj9ZQk+oQxW1gYNfomUazih2mGkEexbcUdZLIfEbDljYDK0wOOyJH
kA6lM63InbWE6Gjg92XT7/WWySK2tfMq4p2x7WHD6DvasZhXMC/GCMxj728BXvpAM9pgC7v7wpHD
B8yybGmGUQcRBacHeu5KAwy5oK4xDkFMRCWLlAdwbih6fREdybZ+KRXrzdMj45j3TbEVzJ/BIsVs
l0BFcmYJM0xgAgVumjNWIMan2XbNrrVwbySJGyyDxpWryGFci1aB/QTUGJEnQFPrNZqEUekRTczn
6Bw/t3XoS1+sGwMHbSZUIqar649BGtEhbMOF09ndprLnftUI45G8VLifMpzpUmoQBhqbCwZO2J3f
NvHVlMtdPlgbXzNXlUh32tTyQ51PnUlCYWvHL40/75p03rhua7P22T9o3XFKnYfcSNaTpuHsnbKV
5ntsOowbnX0IuQsCKBZhFIM+avoY40GpTZDt7vR+NCF95f0RhNA617tjGBu3fj2u27h4D1xhY0iL
qHF4OQTB1SCrbZNpZ3GSrTMvtUn4ADQOBq5lJggvkdD6tusjqGPUtTo9arUO11yXNkIaFuKooqvl
MwjKmGr015GwOHeeCvJHYq5NyabBCENGFBBFsWx2m5M9M4Km6FesX4TRdiOFd9IOlaAt0l6Bc9tX
bX/EinnTmu12AJkWj84Va+cqjJNN7su9Y1cbp8K/4TREW9qCkkWG9q5tMDwUltx4PhSxIV9rReUv
dEnBmujEq52wuexBpjB3R8HqI59U3HSXTaprHiS8da97H+W9tS56096wEWgO8zScuKl5makYc2lv
oV0Y150X90uXRC1sLLnTJ/rLgy3IIA9FsjdaiKDlxMU6G+RVMgIJMS1ohubs9gTYZgPh3NcWopLv
Ey+7siaiccNMX4fO1ymzcNpjbA/3RteusUJc4wv0V+UA5aAI5QkFq00+km1gwK6aVc00hpy4iycn
Ou8DJ8Sz+vLAIIk7y0Fm9y0rOo0hSPNpaZGbMi7OSu5VeueGCxfaw9aoK4bnVCfDrCh7heYtKs7Z
Snq0zvygysnguNup6+u1MZDXx/WabXWQOYvZnN/HRYX/BkP9xkHR3idsLTdTVt2FpX6XEOmpOm/h
TCgCFqDUqVgLN7pOuVHZRv8hjJx1rw/RSkTZQ5+nkgR1ettVhIhifZAbag1aCaF9WacNkVJ8BFBZ
8nwdurPYJwHDDcLJv9Cy7CpMSft3NPNI5mwJsZLFLZadN38Ax/hTJ4IZQ9l8w2/23kjISQcm5B8x
dKSzBYncforft45/zImmLnzS+4uxQYXicqr2P+Qd+QKWmoblO87r+wBt+D+UIL8uQLC/UYAI1weE
rgx8LwuQtMgYfGJT6rQyL9b5nJMxq9rLp4P83y6DkXtVOffbZfC3aY4vrQdfn/W1CjYYFcqcEaXN
urhC7G9VsKG/YxiNAzSJiZWe4xt0+H8RfD26+qDmEex953sGvYPp02cnyJORjP+I4Atn/leLwzNN
n0OhLMN75uVeLQ6UZV2mtSYWAAqubINopj911V5rjWiDPeaC1uWVMSY7nxFU2Mm6W71wd4OAQ64X
54ytumbnfu2ZDt3YOd5YoRruZZ4MLoVXH05ww0BObjNeEsc4bREsmGSokxbAhHOKY/q00YlxQotw
kFyyPfffh5Ab3hSY27gNaOro9UlamidjY32y4uAhMbBbl7V9burJTRr34qycYRx0jK4hr9l8yNFk
fCSnRTxi2NZK64DrtV/gsps28UhHqtbda5qf9lKrxb7skkNnxVs3L27zcBaXAR0aOfdY6EyNATjC
24Sz9slzp3u/Jao9uOONnY/HYKYMMLqmXtYyht0kohutosnsW5+xjtfLpmlAtabtbWMibk78yLEc
ZeSHiNyHcU02tdtowvzQWSCV0gn7XbQmVP/e8AHxZSAomQgQzwS5oWsLLwBGao/lmoBmja2sjNfQ
mZsV07K4dRXt+0iLUKVd6R701v4EwubgBam5mIV1QnaXxm87fR7KDmJCozPyqATS2mMJ5zOm943r
XOgsAjI1PJL4CsKKfYdYCfzToUZglM4qhP8Nu6eEgWBXV6KKufl2g/ZQjtkBTW2iwyiSnVbLfWz1
B1MQ/hAlAPFKdCc6X2wOGmCp9zA1qxB2XGplpA0yFNkKiKpZ+qcE6rA/gm5wBevEiavkrHXLapFB
tG5896KvxVHj4yxMZQs0IWmbgqluPUgophiC2e4UcJvBYZ+yPjzNIXFL3Vz1+FHpbENtACaSwZSx
fqrhd5t1LJbc3UmdUjlBNyj3Tkxb2oD7PRg5oWxI4HKECF5We5kwWUZm8LuGjOs0pdxE4b7qtKkC
0lR8AdOp8DNDi+Ge+QM4/Lgdiey9NbvQgWGTG6L8lMzup9kwsf8PiOYKY479FQ0UsvmoEOdOjiRM
9Oc9O7seXmhFbCM+8dkexf1MnC2zzkyesB4VQL1XKHWp8WWIGBdo0hvjFiRVS6ZeG8GiuV+IxAXb
RANMGcX9GXep8xFie6h7i3gg2ZkBY1nlMfw9vgNiZAr13kyQ43sdewoQLRmKCwLVBD1NgQNHwThM
kPGt9I6xgshnsRWvtZBxLIHVmEzLY1VWtYQtJaprUCEEwUcSy0DpKVE/SSD1LfMFmCgDt14CsA8G
SPZoT0wiLTDEnuJpOO/r3n4fCNj3jqLgtyMRyhkwfqc5IWw/tztEfhJfUyouE5c5iZShK7zJ8qax
U3MZi/hQRA4aX0gTSKl+SH8kfUu2ra7SBFOlDhKfTmi4ssI416j+bnFba8MXrSbhmzMyR1Y6cyfi
EVBOT+gFSmqz6K0WPDy6ZNX7iwSdMgS5YijhMm7R5golZnIlA5iQUal6TMKhfy/3lhI/Hc4MXomZ
EDPaKIEtfW+hmA5KOkWUOGhFdJpo8QO7WeCjSmYNMup0wuXs85Bg4UuceWiyva0dLSXSOk96LRvV
QTXX7VXypOc6Stp1lMjrZHSKZ0yJ6xDoDqWukoPRJMS2H5rgzrbqa7MPrUM3gjdxXBkeoZJ0H/3U
E1dp1PLY3pyV3E9WNw6oYIggM3lriuDee5SBctiDitjlSsb2xpzol6PEbRIDF/C6oTpo/TCtWru8
Ry+w88WsMMUw0zT2w+k+GRJ3E+RsPrm3lJscVWIXagFOcuKi7NfSLmkIIEFfMBQS2fTHS8A7P02R
9ZnBQ8y0CPOYuWO2TAL8qv2KOQgzVhsPTHQEc5k9DyMN2wstTs4jBWVmDuxjj4llIWomRPaQm10I
zq6en5sQnRONiSvk0f2cZgl+0caq1z0E6KSk2aHDhDY104LVVNx4joAMaY9kVXPz2lIp3AGmtIfd
f0NqCS6sAk6DTrgUCkGdMaV2ZSkqtTF9MmxQ013q7ix6YBisqzNLp7SEaO3q3opk55FhK9sI4jVY
lQ1K2YJhKYSSYWKPNPoYKnzmYEgKYGZLQOhlZUpuZdC0Bb5+CV87YLTuGmDwPjIQvBNXAQ8rqvIU
sjdjsaR92boGwytM3SNZ1RT7jiJxCeWvw0MnDwgX8FdsgN+YnKzVFPraUhOW5IZNjhHjlbcbwYR7
T7hwOBiOkTOaxtTOJWyg2K1PYYdfNjrfPU3tY9/A54AErabV4GbuCItjpamXUyaG89QG3YOmD5vF
pHEntP4jJ+7oKMJ5q1jnYNNJNyn+eedO1zlAdE1a78dA+8AcUxUnpB3pDOX5rCDqApp6q2EUcYz4
rp6DK0crPkvKFb+B3hQT9AfXrrQnH689sXl3UfPSy9z1jlJt7SU8d37q45JuVIyxp2ZyKYiTQeHf
qVjucgENohFMuwinZjexcZk70HszH+AMQMWDlZCZ6g16P+X0KckwKAqktcAwk52j4PP0muajW3s/
xXnmrnULzBNkli+a+RTeqvfexN3QaHxvk4ZttiLmVqyS2loDvO63+kR2wmDmb8WtbjHN2ondgKAh
eeJu/6cU7V/3FW+Ovvw2YFv99Wmy9jXFTRd3029NJv+tB/2sD7/9Qr9zXKahC51BCnglXu0Dno75
9IZ++DrZHW9cPjwyG9x8ByUOOzFys/0kYL+eUS/eYfzwhUmFiJ0Xk/DL7/LtT/DraaD/pWeCqRVv
DA794yfCeocKjtHERv4HUG2xxcpKEBbP54l9kW1jj7E9zgVxNLUl4cy/WDF/7kP+npP1w6/y5R6P
E2HjuP6LKwJLuGpR0R2xnnZ6350I452vRiORsEM6dUzxvAT/ZifijU7Rn1kRJA51U4X7VDNGp+vz
YkX479RwWddwgNczzs12/5Yn4o3AwZ85ESx5epE6riA8/x5r/8WJ4KfBUrCFToDJZuHoz+LE32tF
vGWR+zMnAlOWgdeNq68NCQTR6uWJUKoK8ThOBAKKo2b+/u0uEW+JR3/mPFgUZ5AvbR2ZyBH0MV+f
BzyDyEgGF1OL5MnfcUHw5X29hj+bAr/dy/7Q3ZPur8llElKN+5Se+W5BIKYxrt6krywEcDHBn/9+
K+KNtPafWRGohgyhhG3vYti0vrtEiHc6cSATRQ/0BNuJ57vUf/Ml4mU2i3pKddv/8K2Thf9LLcVq
EISwCGZ9y1m9/lnwF13F1tXdgnrr96+G33GmvhWoywhQ4VNpGj+2bxWnv/WAnwvTX//9RYjt+US9
euj1VD0+H/25GFH//a+7B5zyq5heTEyz4alQevHXnwunp0N9ff7Xz/jro7862M8f7Of/uYsfm7sG
ps/TH6av71SNvf/nPy6fB8Y/z8B4+W1/qxl/eUv//Mfrd/xiLfzwED+a9/q0PVCf7k+++I/9LH/5
1e+a/O67s/I1a/hXX/pHs+X+6ms/wyNev++fqRF/+bUff+CT/6sv/sO2zF998cuYn1v88qz8skP8
D4v8rd/dt53Nr3+NP+9Y3nra66uNesRP2eNd869/AwAA//8=</cx:binary>
              </cx:geoCache>
            </cx:geography>
          </cx:layoutPr>
        </cx:series>
      </cx:plotAreaRegion>
    </cx:plotArea>
    <cx:legend pos="t" align="ctr" overlay="0"/>
  </cx:chart>
  <cx:spPr>
    <a:effectLst>
      <a:softEdge rad="31750"/>
    </a:effectLst>
  </cx:spPr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strDim type="cat">
        <cx:f dir="row">'[Tabelle e grafici - report finale.xlsx]PATER - Anno apertura'!$B$5:$M$5</cx:f>
        <cx:lvl ptCount="12">
          <cx:pt idx="0">Prima del 1861</cx:pt>
          <cx:pt idx="1">1861-1921</cx:pt>
          <cx:pt idx="2">1922-1946</cx:pt>
          <cx:pt idx="3">1947-1959</cx:pt>
          <cx:pt idx="4">Anni '60</cx:pt>
          <cx:pt idx="5">Anni '70</cx:pt>
          <cx:pt idx="6">Anni '80</cx:pt>
          <cx:pt idx="7">Anni '90</cx:pt>
          <cx:pt idx="8">Anni 2000</cx:pt>
          <cx:pt idx="9">Anni 2010</cx:pt>
          <cx:pt idx="10">Anni 2020</cx:pt>
          <cx:pt idx="11">Anno apertura Non Disponibile</cx:pt>
        </cx:lvl>
      </cx:strDim>
      <cx:numDim type="val">
        <cx:f dir="row">'[Tabelle e grafici - report finale.xlsx]PATER - Anno apertura'!$B$6:$M$6</cx:f>
        <cx:lvl ptCount="12" formatCode="0%">
          <cx:pt idx="0">0.034862385321100919</cx:pt>
          <cx:pt idx="1">0.051376146788990829</cx:pt>
          <cx:pt idx="2">0.064220183486238536</cx:pt>
          <cx:pt idx="3">0.020183486238532111</cx:pt>
          <cx:pt idx="4">0.033027522935779818</cx:pt>
          <cx:pt idx="5">0.073394495412844041</cx:pt>
          <cx:pt idx="6">0.10458715596330276</cx:pt>
          <cx:pt idx="7">0.16146788990825689</cx:pt>
          <cx:pt idx="8">0.22201834862385322</cx:pt>
          <cx:pt idx="9">0.13944954128440368</cx:pt>
          <cx:pt idx="10">0.011009174311926606</cx:pt>
          <cx:pt idx="11">0.084403669724770647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it-IT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Anni di apertura al pubblico dei Musei/Istituti in Emilia-Romagna (valori %) </a:t>
            </a:r>
            <a:endParaRPr lang="it-IT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rich>
      </cx:tx>
    </cx:title>
    <cx:plotArea>
      <cx:plotAreaRegion>
        <cx:series layoutId="funnel" uniqueId="{BAFEBEB7-DF88-49BA-89D9-63F0A8B046B0}">
          <cx:tx>
            <cx:txData>
              <cx:f>'[Tabelle e grafici - report finale.xlsx]PATER - Anno apertura'!$A$6</cx:f>
              <cx:v>%</cx:v>
            </cx:txData>
          </cx:tx>
          <cx:spPr>
            <a:solidFill>
              <a:schemeClr val="accent1">
                <a:lumMod val="60000"/>
                <a:lumOff val="40000"/>
              </a:schemeClr>
            </a:solidFill>
          </cx:spPr>
          <cx:dataLabels>
            <cx:visibility seriesName="0" categoryName="0" value="1"/>
          </cx:dataLabels>
          <cx:dataId val="0"/>
        </cx:series>
      </cx:plotAreaRegion>
      <cx:axis id="0">
        <cx:catScaling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dk1">
            <a:lumMod val="50000"/>
            <a:lumOff val="50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5T12:24:38.556" idx="11">
    <p:pos x="10" y="10"/>
    <p:text>Interessante in confronto con la rappresentazione dei visitatori assoluti nell'anno 2019: permette di evidenziare come alcuni Comuni, Maranello in particolare, abbiano alcuni singoli Musei di forte attrattività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5T12:27:30.621" idx="12">
    <p:pos x="10" y="10"/>
    <p:text>Aumento complessivo dei visitatori nei Musei ER negli anni pre-covid con un andamento annuale nettamente in aumento negli anni 2019 e 2019: il lockdown 2020 ha segato un trend nettamente positivo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0.00666</cdr:x>
      <cdr:y>0.93399</cdr:y>
    </cdr:from>
    <cdr:to>
      <cdr:x>0.36631</cdr:x>
      <cdr:y>1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C5EF5A0E-FFFC-468D-B780-6D3413958D14}"/>
            </a:ext>
          </a:extLst>
        </cdr:cNvPr>
        <cdr:cNvSpPr txBox="1"/>
      </cdr:nvSpPr>
      <cdr:spPr>
        <a:xfrm xmlns:a="http://schemas.openxmlformats.org/drawingml/2006/main">
          <a:off x="34195" y="4074485"/>
          <a:ext cx="1847119" cy="287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 dirty="0"/>
            <a:t>* 12 Tipologie inferiori all’ 1,6%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0.82941</cdr:x>
      <cdr:y>0.44837</cdr:y>
    </cdr:from>
    <cdr:to>
      <cdr:x>0.98921</cdr:x>
      <cdr:y>0.82564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id="{DF0E9232-4E1C-4F1C-987C-0B653CD5A8F6}"/>
            </a:ext>
          </a:extLst>
        </cdr:cNvPr>
        <cdr:cNvSpPr txBox="1"/>
      </cdr:nvSpPr>
      <cdr:spPr>
        <a:xfrm xmlns:a="http://schemas.openxmlformats.org/drawingml/2006/main">
          <a:off x="8387351" y="2001788"/>
          <a:ext cx="1615974" cy="168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>
            <a:lnSpc>
              <a:spcPts val="2880"/>
            </a:lnSpc>
          </a:pPr>
          <a:r>
            <a:rPr lang="it-IT" sz="1500" dirty="0">
              <a:solidFill>
                <a:schemeClr val="bg2">
                  <a:lumMod val="25000"/>
                </a:schemeClr>
              </a:solidFill>
            </a:rPr>
            <a:t>=   1 - 5 Addetti</a:t>
          </a:r>
        </a:p>
        <a:p xmlns:a="http://schemas.openxmlformats.org/drawingml/2006/main">
          <a:pPr algn="l">
            <a:lnSpc>
              <a:spcPts val="2880"/>
            </a:lnSpc>
          </a:pPr>
          <a:r>
            <a:rPr lang="it-IT" sz="1500" dirty="0">
              <a:solidFill>
                <a:schemeClr val="bg2">
                  <a:lumMod val="25000"/>
                </a:schemeClr>
              </a:solidFill>
            </a:rPr>
            <a:t>=   6 - 10 Addetti</a:t>
          </a:r>
        </a:p>
        <a:p xmlns:a="http://schemas.openxmlformats.org/drawingml/2006/main">
          <a:pPr algn="l">
            <a:lnSpc>
              <a:spcPts val="2880"/>
            </a:lnSpc>
          </a:pPr>
          <a:r>
            <a:rPr lang="it-IT" sz="1500" dirty="0">
              <a:solidFill>
                <a:schemeClr val="bg2">
                  <a:lumMod val="25000"/>
                </a:schemeClr>
              </a:solidFill>
            </a:rPr>
            <a:t>=  11 - 50 Addetti</a:t>
          </a:r>
        </a:p>
        <a:p xmlns:a="http://schemas.openxmlformats.org/drawingml/2006/main">
          <a:pPr algn="l">
            <a:lnSpc>
              <a:spcPts val="2880"/>
            </a:lnSpc>
          </a:pPr>
          <a:r>
            <a:rPr lang="it-IT" sz="1500" dirty="0">
              <a:solidFill>
                <a:schemeClr val="bg2">
                  <a:lumMod val="25000"/>
                </a:schemeClr>
              </a:solidFill>
            </a:rPr>
            <a:t>=  50+ Addetti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0.33642</cdr:x>
      <cdr:y>0.07751</cdr:y>
    </cdr:from>
    <cdr:to>
      <cdr:x>0.4279</cdr:x>
      <cdr:y>0.21594</cdr:y>
    </cdr:to>
    <cdr:sp macro="" textlink="">
      <cdr:nvSpPr>
        <cdr:cNvPr id="3" name="CasellaDiTesto 1">
          <a:extLst xmlns:a="http://schemas.openxmlformats.org/drawingml/2006/main">
            <a:ext uri="{FF2B5EF4-FFF2-40B4-BE49-F238E27FC236}">
              <a16:creationId xmlns:a16="http://schemas.microsoft.com/office/drawing/2014/main" id="{F2EE1981-173C-4A41-9C8A-1A36997BA377}"/>
            </a:ext>
          </a:extLst>
        </cdr:cNvPr>
        <cdr:cNvSpPr txBox="1"/>
      </cdr:nvSpPr>
      <cdr:spPr>
        <a:xfrm xmlns:a="http://schemas.openxmlformats.org/drawingml/2006/main">
          <a:off x="3521478" y="339875"/>
          <a:ext cx="957581" cy="60706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(incremento medio annuo del 2,19%)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0.74576</cdr:x>
      <cdr:y>0.1767</cdr:y>
    </cdr:from>
    <cdr:to>
      <cdr:x>0.94145</cdr:x>
      <cdr:y>0.28738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875CDE80-8815-49AC-9DF6-E85200A3FA6F}"/>
            </a:ext>
          </a:extLst>
        </cdr:cNvPr>
        <cdr:cNvSpPr txBox="1"/>
      </cdr:nvSpPr>
      <cdr:spPr>
        <a:xfrm xmlns:a="http://schemas.openxmlformats.org/drawingml/2006/main">
          <a:off x="4097865" y="770467"/>
          <a:ext cx="1075267" cy="482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0.20679</cdr:y>
    </cdr:from>
    <cdr:to>
      <cdr:x>0.12006</cdr:x>
      <cdr:y>0.27161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3C0117AD-2F88-486B-9B99-743240EE6172}"/>
            </a:ext>
          </a:extLst>
        </cdr:cNvPr>
        <cdr:cNvSpPr txBox="1"/>
      </cdr:nvSpPr>
      <cdr:spPr>
        <a:xfrm xmlns:a="http://schemas.openxmlformats.org/drawingml/2006/main">
          <a:off x="0" y="567268"/>
          <a:ext cx="694267" cy="17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/>
            <a:t>Piccoli</a:t>
          </a:r>
        </a:p>
      </cdr:txBody>
    </cdr:sp>
  </cdr:relSizeAnchor>
  <cdr:relSizeAnchor xmlns:cdr="http://schemas.openxmlformats.org/drawingml/2006/chartDrawing">
    <cdr:from>
      <cdr:x>0</cdr:x>
      <cdr:y>0.60802</cdr:y>
    </cdr:from>
    <cdr:to>
      <cdr:x>0.12006</cdr:x>
      <cdr:y>0.67284</cdr:y>
    </cdr:to>
    <cdr:sp macro="" textlink="">
      <cdr:nvSpPr>
        <cdr:cNvPr id="3" name="CasellaDiTesto 1">
          <a:extLst xmlns:a="http://schemas.openxmlformats.org/drawingml/2006/main">
            <a:ext uri="{FF2B5EF4-FFF2-40B4-BE49-F238E27FC236}">
              <a16:creationId xmlns:a16="http://schemas.microsoft.com/office/drawing/2014/main" id="{17F0BD5E-AD44-4EB5-ABC4-D4878868EFEF}"/>
            </a:ext>
          </a:extLst>
        </cdr:cNvPr>
        <cdr:cNvSpPr txBox="1"/>
      </cdr:nvSpPr>
      <cdr:spPr>
        <a:xfrm xmlns:a="http://schemas.openxmlformats.org/drawingml/2006/main">
          <a:off x="0" y="1667933"/>
          <a:ext cx="694267" cy="17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/>
            <a:t>Grandi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0.06888</cdr:x>
      <cdr:y>0.5027</cdr:y>
    </cdr:from>
    <cdr:to>
      <cdr:x>0.09995</cdr:x>
      <cdr:y>0.5027</cdr:y>
    </cdr:to>
    <cdr:cxnSp macro="">
      <cdr:nvCxnSpPr>
        <cdr:cNvPr id="2" name="Connettore 1 1">
          <a:extLst xmlns:a="http://schemas.openxmlformats.org/drawingml/2006/main">
            <a:ext uri="{FF2B5EF4-FFF2-40B4-BE49-F238E27FC236}">
              <a16:creationId xmlns:a16="http://schemas.microsoft.com/office/drawing/2014/main" id="{425ADF4C-5D36-024E-9C55-2A8717BCF211}"/>
            </a:ext>
          </a:extLst>
        </cdr:cNvPr>
        <cdr:cNvCxnSpPr/>
      </cdr:nvCxnSpPr>
      <cdr:spPr bwMode="auto">
        <a:xfrm xmlns:a="http://schemas.openxmlformats.org/drawingml/2006/main">
          <a:off x="626169" y="2275264"/>
          <a:ext cx="282388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C000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0.07955</cdr:x>
      <cdr:y>0.80574</cdr:y>
    </cdr:from>
    <cdr:to>
      <cdr:x>0.11062</cdr:x>
      <cdr:y>0.80574</cdr:y>
    </cdr:to>
    <cdr:cxnSp macro="">
      <cdr:nvCxnSpPr>
        <cdr:cNvPr id="3" name="Connettore 1 2">
          <a:extLst xmlns:a="http://schemas.openxmlformats.org/drawingml/2006/main">
            <a:ext uri="{FF2B5EF4-FFF2-40B4-BE49-F238E27FC236}">
              <a16:creationId xmlns:a16="http://schemas.microsoft.com/office/drawing/2014/main" id="{425ADF4C-5D36-024E-9C55-2A8717BCF211}"/>
            </a:ext>
          </a:extLst>
        </cdr:cNvPr>
        <cdr:cNvCxnSpPr/>
      </cdr:nvCxnSpPr>
      <cdr:spPr bwMode="auto">
        <a:xfrm xmlns:a="http://schemas.openxmlformats.org/drawingml/2006/main">
          <a:off x="723151" y="3646864"/>
          <a:ext cx="282388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70C0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0.19576</cdr:x>
      <cdr:y>0.53998</cdr:y>
    </cdr:from>
    <cdr:to>
      <cdr:x>0.22569</cdr:x>
      <cdr:y>0.60513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id="{2A1009A0-3B41-4B84-9155-DC5B3E0AFA71}"/>
            </a:ext>
          </a:extLst>
        </cdr:cNvPr>
        <cdr:cNvSpPr txBox="1"/>
      </cdr:nvSpPr>
      <cdr:spPr>
        <a:xfrm xmlns:a="http://schemas.openxmlformats.org/drawingml/2006/main">
          <a:off x="1196340" y="2084070"/>
          <a:ext cx="18288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200" b="1">
              <a:solidFill>
                <a:schemeClr val="tx1">
                  <a:lumMod val="65000"/>
                  <a:lumOff val="35000"/>
                </a:schemeClr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0.19784</cdr:x>
      <cdr:y>0.35472</cdr:y>
    </cdr:from>
    <cdr:to>
      <cdr:x>0.22776</cdr:x>
      <cdr:y>0.41987</cdr:y>
    </cdr:to>
    <cdr:sp macro="" textlink="">
      <cdr:nvSpPr>
        <cdr:cNvPr id="6" name="CasellaDiTesto 1">
          <a:extLst xmlns:a="http://schemas.openxmlformats.org/drawingml/2006/main">
            <a:ext uri="{FF2B5EF4-FFF2-40B4-BE49-F238E27FC236}">
              <a16:creationId xmlns:a16="http://schemas.microsoft.com/office/drawing/2014/main" id="{72B21C2D-6E54-4526-9824-77DD9C957A45}"/>
            </a:ext>
          </a:extLst>
        </cdr:cNvPr>
        <cdr:cNvSpPr txBox="1"/>
      </cdr:nvSpPr>
      <cdr:spPr>
        <a:xfrm xmlns:a="http://schemas.openxmlformats.org/drawingml/2006/main">
          <a:off x="1209040" y="1369060"/>
          <a:ext cx="18288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200" b="1" dirty="0">
              <a:solidFill>
                <a:schemeClr val="tx1">
                  <a:lumMod val="65000"/>
                  <a:lumOff val="35000"/>
                </a:schemeClr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0.20033</cdr:x>
      <cdr:y>0.17901</cdr:y>
    </cdr:from>
    <cdr:to>
      <cdr:x>0.23026</cdr:x>
      <cdr:y>0.24416</cdr:y>
    </cdr:to>
    <cdr:sp macro="" textlink="">
      <cdr:nvSpPr>
        <cdr:cNvPr id="7" name="CasellaDiTesto 1">
          <a:extLst xmlns:a="http://schemas.openxmlformats.org/drawingml/2006/main">
            <a:ext uri="{FF2B5EF4-FFF2-40B4-BE49-F238E27FC236}">
              <a16:creationId xmlns:a16="http://schemas.microsoft.com/office/drawing/2014/main" id="{A3264608-B275-4787-B595-303F74EB87B4}"/>
            </a:ext>
          </a:extLst>
        </cdr:cNvPr>
        <cdr:cNvSpPr txBox="1"/>
      </cdr:nvSpPr>
      <cdr:spPr>
        <a:xfrm xmlns:a="http://schemas.openxmlformats.org/drawingml/2006/main">
          <a:off x="1224280" y="690880"/>
          <a:ext cx="18288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200" b="1" dirty="0">
              <a:solidFill>
                <a:schemeClr val="tx1">
                  <a:lumMod val="65000"/>
                  <a:lumOff val="35000"/>
                </a:schemeClr>
              </a:solidFill>
            </a:rPr>
            <a:t>3</a:t>
          </a:r>
        </a:p>
      </cdr:txBody>
    </cdr:sp>
  </cdr:relSizeAnchor>
  <cdr:relSizeAnchor xmlns:cdr="http://schemas.openxmlformats.org/drawingml/2006/chartDrawing">
    <cdr:from>
      <cdr:x>0.0806</cdr:x>
      <cdr:y>0.5</cdr:y>
    </cdr:from>
    <cdr:to>
      <cdr:x>0.18783</cdr:x>
      <cdr:y>0.62241</cdr:y>
    </cdr:to>
    <cdr:sp macro="" textlink="">
      <cdr:nvSpPr>
        <cdr:cNvPr id="8" name="CasellaDiTesto 7">
          <a:extLst xmlns:a="http://schemas.openxmlformats.org/drawingml/2006/main">
            <a:ext uri="{FF2B5EF4-FFF2-40B4-BE49-F238E27FC236}">
              <a16:creationId xmlns:a16="http://schemas.microsoft.com/office/drawing/2014/main" id="{F01EF9A0-4CA2-40C1-8D20-A753379CC84C}"/>
            </a:ext>
          </a:extLst>
        </cdr:cNvPr>
        <cdr:cNvSpPr txBox="1"/>
      </cdr:nvSpPr>
      <cdr:spPr>
        <a:xfrm xmlns:a="http://schemas.openxmlformats.org/drawingml/2006/main">
          <a:off x="760997" y="2323800"/>
          <a:ext cx="1012446" cy="568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marL="0" marR="0" lvl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    Mai utilizzato</a:t>
          </a:r>
          <a:endParaRPr lang="it-IT" sz="120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0.05551</cdr:x>
      <cdr:y>0.31638</cdr:y>
    </cdr:from>
    <cdr:to>
      <cdr:x>0.18574</cdr:x>
      <cdr:y>0.43879</cdr:y>
    </cdr:to>
    <cdr:sp macro="" textlink="">
      <cdr:nvSpPr>
        <cdr:cNvPr id="9" name="CasellaDiTesto 1">
          <a:extLst xmlns:a="http://schemas.openxmlformats.org/drawingml/2006/main">
            <a:ext uri="{FF2B5EF4-FFF2-40B4-BE49-F238E27FC236}">
              <a16:creationId xmlns:a16="http://schemas.microsoft.com/office/drawing/2014/main" id="{F114063F-48F6-42C5-A51D-461CDDA47949}"/>
            </a:ext>
          </a:extLst>
        </cdr:cNvPr>
        <cdr:cNvSpPr txBox="1"/>
      </cdr:nvSpPr>
      <cdr:spPr>
        <a:xfrm xmlns:a="http://schemas.openxmlformats.org/drawingml/2006/main">
          <a:off x="524102" y="1470430"/>
          <a:ext cx="1229591" cy="568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    Poco utilizzato</a:t>
          </a:r>
          <a:endParaRPr lang="it-IT" sz="120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0.1825</cdr:y>
    </cdr:from>
    <cdr:to>
      <cdr:x>0.18924</cdr:x>
      <cdr:y>0.24124</cdr:y>
    </cdr:to>
    <cdr:sp macro="" textlink="">
      <cdr:nvSpPr>
        <cdr:cNvPr id="10" name="CasellaDiTesto 1">
          <a:extLst xmlns:a="http://schemas.openxmlformats.org/drawingml/2006/main">
            <a:ext uri="{FF2B5EF4-FFF2-40B4-BE49-F238E27FC236}">
              <a16:creationId xmlns:a16="http://schemas.microsoft.com/office/drawing/2014/main" id="{27CB01BA-0BC4-436C-922D-AB4CC93B188C}"/>
            </a:ext>
          </a:extLst>
        </cdr:cNvPr>
        <cdr:cNvSpPr txBox="1"/>
      </cdr:nvSpPr>
      <cdr:spPr>
        <a:xfrm xmlns:a="http://schemas.openxmlformats.org/drawingml/2006/main">
          <a:off x="0" y="848193"/>
          <a:ext cx="1786797" cy="273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Occasionalmente utilizzato</a:t>
          </a:r>
          <a:endParaRPr lang="it-IT" sz="120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ACFEF-35D3-F449-BBA6-A2470841BE33}" type="datetimeFigureOut">
              <a:rPr lang="it-IT" smtClean="0"/>
              <a:t>13/05/22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57393-8E9E-074E-80BF-6C40259E53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25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50CBFA-5B7C-804D-87F4-53A5EE6B0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F6EC-1C16-544A-8985-A712C450F11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DEC16443-E3D8-8641-BFE6-EC4E9B2DBC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28CF11A-853B-CF44-922A-CEC26834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Font 3</a:t>
            </a:r>
          </a:p>
        </p:txBody>
      </p:sp>
    </p:spTree>
    <p:extLst>
      <p:ext uri="{BB962C8B-B14F-4D97-AF65-F5344CB8AC3E}">
        <p14:creationId xmlns:p14="http://schemas.microsoft.com/office/powerpoint/2010/main" val="1442221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Torta occupati del settore,  </a:t>
            </a:r>
            <a:r>
              <a:rPr lang="it-IT" err="1"/>
              <a:t>dom</a:t>
            </a:r>
            <a:r>
              <a:rPr lang="it-IT"/>
              <a:t> 12 e 13 ISTAT 2021 – livello ER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803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ISTAT 2020 </a:t>
            </a:r>
            <a:r>
              <a:rPr lang="it-IT" err="1"/>
              <a:t>dom</a:t>
            </a:r>
            <a:r>
              <a:rPr lang="it-IT"/>
              <a:t> 6/15.1 – numero assoluto visitatori – livello 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EE11-E1F1-E442-B8B7-C917DB7D04D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969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ISTAT 2020 tav 1.4 1.11 1.28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EE11-E1F1-E442-B8B7-C917DB7D04D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83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Fonte: UNESCO</a:t>
            </a:r>
          </a:p>
        </p:txBody>
      </p:sp>
    </p:spTree>
    <p:extLst>
      <p:ext uri="{BB962C8B-B14F-4D97-AF65-F5344CB8AC3E}">
        <p14:creationId xmlns:p14="http://schemas.microsoft.com/office/powerpoint/2010/main" val="2431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Situazione chiusure 2020-2021 mondiale</a:t>
            </a:r>
          </a:p>
        </p:txBody>
      </p:sp>
    </p:spTree>
    <p:extLst>
      <p:ext uri="{BB962C8B-B14F-4D97-AF65-F5344CB8AC3E}">
        <p14:creationId xmlns:p14="http://schemas.microsoft.com/office/powerpoint/2010/main" val="435156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Situazione chiusure: Europa – </a:t>
            </a:r>
            <a:r>
              <a:rPr lang="it-IT" b="1"/>
              <a:t>3% museo chiuso permanentemente in NEMO</a:t>
            </a:r>
          </a:p>
        </p:txBody>
      </p:sp>
    </p:spTree>
    <p:extLst>
      <p:ext uri="{BB962C8B-B14F-4D97-AF65-F5344CB8AC3E}">
        <p14:creationId xmlns:p14="http://schemas.microsoft.com/office/powerpoint/2010/main" val="3943046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Perdita visitatori INT e EU</a:t>
            </a:r>
          </a:p>
        </p:txBody>
      </p:sp>
    </p:spTree>
    <p:extLst>
      <p:ext uri="{BB962C8B-B14F-4D97-AF65-F5344CB8AC3E}">
        <p14:creationId xmlns:p14="http://schemas.microsoft.com/office/powerpoint/2010/main" val="3272865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Fonte: monitoraggio Assessorato, rielaborazione </a:t>
            </a:r>
            <a:r>
              <a:rPr lang="it-IT" err="1"/>
              <a:t>ArtER</a:t>
            </a:r>
            <a:r>
              <a:rPr lang="it-IT"/>
              <a:t> - 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Fig.31 – Variazione del numero di visitatori nei musei nel 2020 dalla riapertura al momento della rilevazione rispetto allo stesso periodo del 2019 (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.%)</a:t>
            </a:r>
          </a:p>
        </p:txBody>
      </p:sp>
    </p:spTree>
    <p:extLst>
      <p:ext uri="{BB962C8B-B14F-4D97-AF65-F5344CB8AC3E}">
        <p14:creationId xmlns:p14="http://schemas.microsoft.com/office/powerpoint/2010/main" val="3839421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Mappe – 2019 visitatori per Comune – numero medio visitatori per museo su base comunale da ISTAT 2020</a:t>
            </a:r>
            <a:endParaRPr lang="it-IT" b="1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EE11-E1F1-E442-B8B7-C917DB7D04D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792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ISTAT 2021 </a:t>
            </a:r>
            <a:r>
              <a:rPr lang="it-IT" err="1"/>
              <a:t>dom</a:t>
            </a:r>
            <a:r>
              <a:rPr lang="it-IT"/>
              <a:t> 11 – variazione visitatori in serie storica</a:t>
            </a:r>
            <a:endParaRPr lang="it-IT" b="1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EE11-E1F1-E442-B8B7-C917DB7D04D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26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Font 3</a:t>
            </a:r>
          </a:p>
        </p:txBody>
      </p:sp>
    </p:spTree>
    <p:extLst>
      <p:ext uri="{BB962C8B-B14F-4D97-AF65-F5344CB8AC3E}">
        <p14:creationId xmlns:p14="http://schemas.microsoft.com/office/powerpoint/2010/main" val="2760555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EE11-E1F1-E442-B8B7-C917DB7D04D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8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ISTAT 2021 </a:t>
            </a:r>
            <a:r>
              <a:rPr lang="it-IT" err="1"/>
              <a:t>dom</a:t>
            </a:r>
            <a:r>
              <a:rPr lang="it-IT"/>
              <a:t> 12/13 – variazione addetti post </a:t>
            </a:r>
            <a:r>
              <a:rPr lang="it-IT" err="1"/>
              <a:t>Covid</a:t>
            </a:r>
            <a:r>
              <a:rPr lang="it-IT"/>
              <a:t> – livello ER - Variazione % delle unità di personale interno e/o esterno: </a:t>
            </a:r>
            <a:r>
              <a:rPr lang="it-IT" b="1"/>
              <a:t>Prima del </a:t>
            </a:r>
            <a:r>
              <a:rPr lang="it-IT" b="1" err="1"/>
              <a:t>Lockdown</a:t>
            </a:r>
            <a:r>
              <a:rPr lang="it-IT" b="1"/>
              <a:t> e al mese di dicembre 2020</a:t>
            </a:r>
            <a:r>
              <a:rPr lang="it-IT"/>
              <a:t> - </a:t>
            </a:r>
            <a:r>
              <a:rPr lang="it-IT" sz="1200" b="1"/>
              <a:t>*Il dato dei Volontari e Stagisti dopo</a:t>
            </a:r>
            <a:r>
              <a:rPr lang="it-IT" sz="1200" b="1" baseline="0"/>
              <a:t> il </a:t>
            </a:r>
            <a:r>
              <a:rPr lang="it-IT" sz="1200" b="1" baseline="0" err="1"/>
              <a:t>lockdown</a:t>
            </a:r>
            <a:r>
              <a:rPr lang="it-IT" sz="1200" b="1" baseline="0"/>
              <a:t> non è stato rilevato nel questionario Istat</a:t>
            </a:r>
            <a:endParaRPr lang="it-IT" sz="1200" b="1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EE11-E1F1-E442-B8B7-C917DB7D04D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267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Monitoraggio Assessorato – *</a:t>
            </a:r>
            <a:r>
              <a:rPr lang="it-IT" b="1"/>
              <a:t>1 fase: 24 Febbraio - 31 Marzo 2020; 2 fase: 1 Aprile - 30 Aprile; 3 fase: 1 Maggio - 15 Giugno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EE11-E1F1-E442-B8B7-C917DB7D04D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578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Monitoraggio Assessorato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EE11-E1F1-E442-B8B7-C917DB7D04D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865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950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Cambio operazioni museali economiche</a:t>
            </a:r>
          </a:p>
          <a:p>
            <a:r>
              <a:rPr lang="it-IT"/>
              <a:t>Definizione NEMO: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museum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 of the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reported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Small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museums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10 or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mid-sized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museums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and 100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museums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more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large.</a:t>
            </a:r>
            <a:endParaRPr lang="it-IT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3280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Cambio nelle operazioni museali</a:t>
            </a:r>
          </a:p>
        </p:txBody>
      </p:sp>
    </p:spTree>
    <p:extLst>
      <p:ext uri="{BB962C8B-B14F-4D97-AF65-F5344CB8AC3E}">
        <p14:creationId xmlns:p14="http://schemas.microsoft.com/office/powerpoint/2010/main" val="2835241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ISTAT 2021 </a:t>
            </a:r>
            <a:r>
              <a:rPr lang="it-IT" err="1"/>
              <a:t>dom</a:t>
            </a:r>
            <a:r>
              <a:rPr lang="it-IT"/>
              <a:t> 21 – scelte strategiche teoriche Musei, visualizzazione 2 – Livello 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EE11-E1F1-E442-B8B7-C917DB7D04D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565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117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Fonte: elaborazione ART-ER su dati ISTAT 2020 - </a:t>
            </a:r>
            <a:r>
              <a:rPr lang="it-I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it-I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it-I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public.flourish.studio</a:t>
            </a:r>
            <a:r>
              <a:rPr lang="it-I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it-I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visualisation</a:t>
            </a:r>
            <a:r>
              <a:rPr lang="it-I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/7875853/ - ER – </a:t>
            </a:r>
            <a:r>
              <a:rPr lang="it-IT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 del </a:t>
            </a:r>
            <a:r>
              <a:rPr lang="it-IT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endParaRPr lang="it-IT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40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Font 3</a:t>
            </a:r>
          </a:p>
        </p:txBody>
      </p:sp>
    </p:spTree>
    <p:extLst>
      <p:ext uri="{BB962C8B-B14F-4D97-AF65-F5344CB8AC3E}">
        <p14:creationId xmlns:p14="http://schemas.microsoft.com/office/powerpoint/2010/main" val="3053912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>
                <a:effectLst/>
              </a:rPr>
              <a:t>ER – </a:t>
            </a:r>
            <a:r>
              <a:rPr lang="it-IT" err="1">
                <a:effectLst/>
              </a:rPr>
              <a:t>dom</a:t>
            </a:r>
            <a:r>
              <a:rPr lang="it-IT">
                <a:effectLst/>
              </a:rPr>
              <a:t> 17-20 ISTAT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099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ICOM – tenere solo la terza indagine – verificare come è stato fatto il questionario - INT</a:t>
            </a:r>
          </a:p>
        </p:txBody>
      </p:sp>
    </p:spTree>
    <p:extLst>
      <p:ext uri="{BB962C8B-B14F-4D97-AF65-F5344CB8AC3E}">
        <p14:creationId xmlns:p14="http://schemas.microsoft.com/office/powerpoint/2010/main" val="18709953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NEMO – EU</a:t>
            </a:r>
          </a:p>
        </p:txBody>
      </p:sp>
    </p:spTree>
    <p:extLst>
      <p:ext uri="{BB962C8B-B14F-4D97-AF65-F5344CB8AC3E}">
        <p14:creationId xmlns:p14="http://schemas.microsoft.com/office/powerpoint/2010/main" val="108499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NEMO - 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3A023-4B68-8F48-89C5-AD279AF19A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0965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Fonte: </a:t>
            </a:r>
            <a:r>
              <a:rPr lang="it-IT" err="1"/>
              <a:t>PoliMI</a:t>
            </a:r>
            <a:r>
              <a:rPr lang="it-IT"/>
              <a:t>, </a:t>
            </a:r>
            <a:r>
              <a:rPr lang="it-IT" err="1"/>
              <a:t>pg</a:t>
            </a:r>
            <a:r>
              <a:rPr lang="it-IT"/>
              <a:t> 13 - ITA</a:t>
            </a:r>
          </a:p>
        </p:txBody>
      </p:sp>
    </p:spTree>
    <p:extLst>
      <p:ext uri="{BB962C8B-B14F-4D97-AF65-F5344CB8AC3E}">
        <p14:creationId xmlns:p14="http://schemas.microsoft.com/office/powerpoint/2010/main" val="9098108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Fonte: </a:t>
            </a:r>
            <a:r>
              <a:rPr lang="it-IT" err="1"/>
              <a:t>PoliMI</a:t>
            </a:r>
            <a:r>
              <a:rPr lang="it-IT"/>
              <a:t>, </a:t>
            </a:r>
            <a:r>
              <a:rPr lang="it-IT" err="1"/>
              <a:t>pg</a:t>
            </a:r>
            <a:r>
              <a:rPr lang="it-IT"/>
              <a:t> 14 - ITA</a:t>
            </a:r>
          </a:p>
        </p:txBody>
      </p:sp>
    </p:spTree>
    <p:extLst>
      <p:ext uri="{BB962C8B-B14F-4D97-AF65-F5344CB8AC3E}">
        <p14:creationId xmlns:p14="http://schemas.microsoft.com/office/powerpoint/2010/main" val="20082305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Fonte: </a:t>
            </a:r>
            <a:r>
              <a:rPr lang="it-IT" err="1"/>
              <a:t>PoliMI</a:t>
            </a:r>
            <a:r>
              <a:rPr lang="it-IT"/>
              <a:t>, </a:t>
            </a:r>
            <a:r>
              <a:rPr lang="it-IT" err="1"/>
              <a:t>pg</a:t>
            </a:r>
            <a:r>
              <a:rPr lang="it-IT"/>
              <a:t> 8 - ITA</a:t>
            </a:r>
          </a:p>
        </p:txBody>
      </p:sp>
    </p:spTree>
    <p:extLst>
      <p:ext uri="{BB962C8B-B14F-4D97-AF65-F5344CB8AC3E}">
        <p14:creationId xmlns:p14="http://schemas.microsoft.com/office/powerpoint/2010/main" val="20042665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1172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Master - ER</a:t>
            </a:r>
          </a:p>
        </p:txBody>
      </p:sp>
    </p:spTree>
    <p:extLst>
      <p:ext uri="{BB962C8B-B14F-4D97-AF65-F5344CB8AC3E}">
        <p14:creationId xmlns:p14="http://schemas.microsoft.com/office/powerpoint/2010/main" val="25718792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Master - ER</a:t>
            </a:r>
          </a:p>
        </p:txBody>
      </p:sp>
    </p:spTree>
    <p:extLst>
      <p:ext uri="{BB962C8B-B14F-4D97-AF65-F5344CB8AC3E}">
        <p14:creationId xmlns:p14="http://schemas.microsoft.com/office/powerpoint/2010/main" val="322348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Font 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EE11-E1F1-E442-B8B7-C917DB7D04D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5033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err="1"/>
              <a:t>Dom</a:t>
            </a:r>
            <a:r>
              <a:rPr lang="it-IT"/>
              <a:t> 17 ISTAT 2021 – ER</a:t>
            </a:r>
          </a:p>
        </p:txBody>
      </p:sp>
    </p:spTree>
    <p:extLst>
      <p:ext uri="{BB962C8B-B14F-4D97-AF65-F5344CB8AC3E}">
        <p14:creationId xmlns:p14="http://schemas.microsoft.com/office/powerpoint/2010/main" val="35595980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Master – ER – Blu a destra è 3,6%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3A023-4B68-8F48-89C5-AD279AF19AE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3936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Master e </a:t>
            </a:r>
            <a:r>
              <a:rPr lang="it-IT" err="1"/>
              <a:t>Dom</a:t>
            </a:r>
            <a:r>
              <a:rPr lang="it-IT"/>
              <a:t> 20 ISTAT 2021 – ER</a:t>
            </a:r>
          </a:p>
        </p:txBody>
      </p:sp>
    </p:spTree>
    <p:extLst>
      <p:ext uri="{BB962C8B-B14F-4D97-AF65-F5344CB8AC3E}">
        <p14:creationId xmlns:p14="http://schemas.microsoft.com/office/powerpoint/2010/main" val="4483646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err="1"/>
              <a:t>Dom</a:t>
            </a:r>
            <a:r>
              <a:rPr lang="it-IT"/>
              <a:t> 21 ISTAT 2021 – ER – </a:t>
            </a:r>
            <a:r>
              <a:rPr lang="it-IT" b="1"/>
              <a:t>ultima riga è 1%</a:t>
            </a:r>
          </a:p>
        </p:txBody>
      </p:sp>
    </p:spTree>
    <p:extLst>
      <p:ext uri="{BB962C8B-B14F-4D97-AF65-F5344CB8AC3E}">
        <p14:creationId xmlns:p14="http://schemas.microsoft.com/office/powerpoint/2010/main" val="28910469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err="1"/>
              <a:t>Dom</a:t>
            </a:r>
            <a:r>
              <a:rPr lang="it-IT"/>
              <a:t> 17 20 ISTAT 2020 puntini – in negativo – ER – </a:t>
            </a:r>
            <a:r>
              <a:rPr lang="it-IT" b="1"/>
              <a:t>«Non ha digitalizzato le collezioni» riguarda solo i «Musei, gallerie o raccolte»</a:t>
            </a:r>
          </a:p>
        </p:txBody>
      </p:sp>
    </p:spTree>
    <p:extLst>
      <p:ext uri="{BB962C8B-B14F-4D97-AF65-F5344CB8AC3E}">
        <p14:creationId xmlns:p14="http://schemas.microsoft.com/office/powerpoint/2010/main" val="38984201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err="1"/>
              <a:t>Dom</a:t>
            </a:r>
            <a:r>
              <a:rPr lang="it-IT"/>
              <a:t> 16 ISTAT 2021 puntini – in negativo - ER</a:t>
            </a:r>
          </a:p>
        </p:txBody>
      </p:sp>
    </p:spTree>
    <p:extLst>
      <p:ext uri="{BB962C8B-B14F-4D97-AF65-F5344CB8AC3E}">
        <p14:creationId xmlns:p14="http://schemas.microsoft.com/office/powerpoint/2010/main" val="26687781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ICOM – in negativo - INT</a:t>
            </a:r>
          </a:p>
        </p:txBody>
      </p:sp>
    </p:spTree>
    <p:extLst>
      <p:ext uri="{BB962C8B-B14F-4D97-AF65-F5344CB8AC3E}">
        <p14:creationId xmlns:p14="http://schemas.microsoft.com/office/powerpoint/2010/main" val="17574582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Fonti</a:t>
            </a:r>
          </a:p>
        </p:txBody>
      </p:sp>
    </p:spTree>
    <p:extLst>
      <p:ext uri="{BB962C8B-B14F-4D97-AF65-F5344CB8AC3E}">
        <p14:creationId xmlns:p14="http://schemas.microsoft.com/office/powerpoint/2010/main" val="307517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Mappe – Pater dati geografici – densità musei per Comune e Comuni con musei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EE11-E1F1-E442-B8B7-C917DB7D04D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67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Proprietà musei – ISTAT 2021 </a:t>
            </a:r>
            <a:r>
              <a:rPr lang="it-IT" err="1"/>
              <a:t>dom</a:t>
            </a:r>
            <a:r>
              <a:rPr lang="it-IT"/>
              <a:t> 6-6.1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EE11-E1F1-E442-B8B7-C917DB7D04D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35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PATER tipologia musei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EE11-E1F1-E442-B8B7-C917DB7D04D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717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ANNO DI FONDAZIONE DEI MUSEI RIPRODOTTA DA ISPIRAZIONE ANALISI RICERCATORE UNIBO</a:t>
            </a:r>
            <a:endParaRPr lang="it-IT" sz="16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1EE11-E1F1-E442-B8B7-C917DB7D04D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89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74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3D12F9-4112-7F4D-9F91-EBCF59013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0838A7-C8C0-1741-8D3C-020BFB093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BCD954-23B4-E245-8EE6-0CC42523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7DBF-49E9-C74C-A641-9CC46EA80ECB}" type="datetimeFigureOut">
              <a:rPr lang="it-IT" smtClean="0"/>
              <a:t>13/05/22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BAAD96-131A-BE48-9C53-C592BA05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6F4248-0EF9-A44A-B6AC-905E77BB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DDB4-3D3B-D540-B546-7A230B254B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66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628C32-CFEE-154C-8847-B2B813CC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9DC9BF-E341-854C-B549-763985B9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CFA15F-DE6B-4445-9E3B-79FACE266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7DBF-49E9-C74C-A641-9CC46EA80ECB}" type="datetimeFigureOut">
              <a:rPr lang="it-IT" smtClean="0"/>
              <a:t>13/05/22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C4AE25-17B0-C641-8B0D-C67BD122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9F6F31-E075-2545-A781-0339F940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DDB4-3D3B-D540-B546-7A230B254B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39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A580257-6118-834A-828F-80A60B8F4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0A4C82-737D-134C-B836-4C9764BD6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A2BEB6-75A9-7D41-9310-E6EC9C8A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7DBF-49E9-C74C-A641-9CC46EA80ECB}" type="datetimeFigureOut">
              <a:rPr lang="it-IT" smtClean="0"/>
              <a:t>13/05/22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650F69-99DC-3244-8264-DD7C5367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EA0C86-F660-D54F-8FF9-144C50A5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DDB4-3D3B-D540-B546-7A230B254B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18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>
            <a:extLst>
              <a:ext uri="{FF2B5EF4-FFF2-40B4-BE49-F238E27FC236}">
                <a16:creationId xmlns:a16="http://schemas.microsoft.com/office/drawing/2014/main" id="{DF370A1E-66A6-4164-BB42-A090CCC6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3175"/>
            <a:ext cx="12187767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5A4CBB7B-EF3C-4DD2-946D-0973C405E5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2286000"/>
            <a:ext cx="9448800" cy="15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/>
              <a:t>Fare clic per modificare stile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5CE227D-EB6E-41DB-87F9-BB776634C63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0C4FC16B-CD8A-478E-A120-0B9DAA6ADD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918CCB4-5C17-E541-BD27-7199A963DE3E}" type="datetime1">
              <a:rPr lang="it-IT" smtClean="0"/>
              <a:t>13/05/22</a:t>
            </a:fld>
            <a:endParaRPr lang="it-IT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7C5CDEC7-142D-4572-BADA-0664B2BD30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Musei e Covid19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8F78271C-E50F-4E57-8490-0F2B0CE1FB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C387D2-B016-1841-BCE7-82212C423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00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FDBEEB-3DC4-47B0-96A3-87853E39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1569AB-11A6-43ED-8866-C7F3AC6DD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57E631-4CF9-4369-A7B2-91BB3B92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86507-F3D3-F747-A009-2AAEF24585E3}" type="datetime1">
              <a:rPr lang="it-IT" smtClean="0"/>
              <a:t>13/05/22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03A09A-55B6-4C5A-80AC-6DBEA011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Musei e Covid19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A3059D-3E94-4EF6-96D9-951523F4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87D2-B016-1841-BCE7-82212C423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64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92B9E9-4DB6-404F-AF57-71D02B5A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689C22-21E3-422E-9276-20D95104E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4423CB-323E-4022-AB40-A7B15FA4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E8346C-D92B-AB41-B141-896F6BF8D5DB}" type="datetime1">
              <a:rPr lang="it-IT" smtClean="0"/>
              <a:t>13/05/22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261A3D-B0BC-482F-BEE0-1A1F48DE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Musei e Covid19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5A7E62-5F0C-4210-82D1-C89C1504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87D2-B016-1841-BCE7-82212C423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853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5E2B3D-FADA-489D-A852-DFB15962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F1BC46-3EA3-4427-887A-3D340CFF4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EC28AB-7D96-4599-AE6D-D079BC3A7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8D2232-690E-432F-A1D5-E44DF072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550DE-4423-7C42-A8C3-EE36B3113144}" type="datetime1">
              <a:rPr lang="it-IT" smtClean="0"/>
              <a:t>13/05/22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29501D-F432-48A1-9A4A-0F3D984D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Musei e Covid19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32A416-2BF7-402F-ACB6-B44BD458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87D2-B016-1841-BCE7-82212C423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33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A7712F-210A-4FE0-8EB7-A3E68923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FCBE7C-50CD-4C6F-B099-EAF2CAE13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46FFDC-C8FD-49E2-8132-A71474020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0EA858-3563-44C4-8074-7BD3B177D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C199B7A-F6B5-4526-AA8B-66B0452E3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A62169A-C0D4-4888-A5A1-BFE55344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C315C-7D59-014D-9E75-C684B2DE93B1}" type="datetime1">
              <a:rPr lang="it-IT" smtClean="0"/>
              <a:t>13/05/22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C0BFD2-79CD-4EBC-A55C-2F0810D0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Musei e Covid19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1D3AD8-F6F6-4A39-89D0-7F853DC1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87D2-B016-1841-BCE7-82212C423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843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797A88-9979-4D4C-B0DD-49305735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25B6884-9529-48B6-8640-A1329E45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1C2E9-B3E5-B048-A34A-16D3FBD4BA40}" type="datetime1">
              <a:rPr lang="it-IT" smtClean="0"/>
              <a:t>13/05/22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9D6A26-BBBC-4F16-A6A8-25256115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Musei e Covid19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9C34D5-B22D-4BF4-8618-FF960F11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87D2-B016-1841-BCE7-82212C423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06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29A832-0408-495B-9E6D-30475695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60B20-9A49-464D-94A0-2766477C477F}" type="datetime1">
              <a:rPr lang="it-IT" smtClean="0"/>
              <a:t>13/05/22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05435D4-E9EE-471D-A32F-58A2612D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Musei e Covid19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4133A4-9C96-4E3D-B1DA-625E6F50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87D2-B016-1841-BCE7-82212C423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277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1E9D90-077B-42E9-B1DB-E8C24073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FD5E70-13E4-4F20-B1F2-35C7A3DAB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102804E-B1C1-49D1-9875-9030C2D44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CF01D4-8506-4EDA-AF30-CB223E56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E3315-E89C-7D4F-961F-215820A100C0}" type="datetime1">
              <a:rPr lang="it-IT" smtClean="0"/>
              <a:t>13/05/22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02A413-0A26-4532-AE4D-DC5E092B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Musei e Covid19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1CDF88-3378-44C2-B3E6-7709876C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87D2-B016-1841-BCE7-82212C423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69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B6498-ED79-974D-B5F8-CDFF22AC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A99078-5EFF-4643-A151-01F5236B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FC9EB6-C95B-8047-AF30-CDEB32D8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7DBF-49E9-C74C-A641-9CC46EA80ECB}" type="datetimeFigureOut">
              <a:rPr lang="it-IT" smtClean="0"/>
              <a:t>13/05/22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6BFCE3-234A-DB41-BD72-366E48C9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3E6A39-C358-434D-8AC6-712BBC36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DDB4-3D3B-D540-B546-7A230B254B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10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4DA07-0A7B-4DA0-B6B8-E553D7E5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0DDAF56-86A1-49BD-8220-FD7CE32A0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C11146-D0B1-47D1-BC85-F2DA8A91B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71A16F-DAEF-4AF3-B620-192BD013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5578B4-456A-F24B-9634-6DE95D31C60C}" type="datetime1">
              <a:rPr lang="it-IT" smtClean="0"/>
              <a:t>13/05/22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421E69-28A1-4872-BD84-D600C801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Musei e Covid19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B20CA8-12EE-4E6D-AEF5-078F9313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87D2-B016-1841-BCE7-82212C423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259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5D3AF-2EDD-4110-950A-473D85C7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180504F-84C5-42EA-84C5-16D163597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C5E017-18D9-4A83-8153-2C3FF00D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3E5C4-D3DC-744B-BC7A-31B87567ACCE}" type="datetime1">
              <a:rPr lang="it-IT" smtClean="0"/>
              <a:t>13/05/22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2A4EA4-4F56-4A8C-9130-EA196144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Musei e Covid19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4B7BA2-A6D1-4BF7-B502-F0AC0115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87D2-B016-1841-BCE7-82212C423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934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9992031-9E39-4E0A-875F-9CF74240F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990600"/>
            <a:ext cx="2590800" cy="5105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503F0C-66C4-431B-85EE-31C71495F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990600"/>
            <a:ext cx="7569200" cy="5105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A46E06-4734-4956-A711-FF275A67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E7595-6911-9743-BADA-D0AED29BBE4C}" type="datetime1">
              <a:rPr lang="it-IT" smtClean="0"/>
              <a:t>13/05/22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D496C9-937F-485D-B315-D4E4A844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Musei e Covid19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9147EB-6BF7-44E3-9945-85D983C9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87D2-B016-1841-BCE7-82212C4237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11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1340C1-1D3E-0B4E-9E13-5C334E8D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FF9046-6CE8-DE44-AED2-61D5519FB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EAB399-FE49-874D-B407-7B76E509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7DBF-49E9-C74C-A641-9CC46EA80ECB}" type="datetimeFigureOut">
              <a:rPr lang="it-IT" smtClean="0"/>
              <a:t>13/05/22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1C3ECB-0420-3E45-A644-3ACD7170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D11BDB-0D41-2D49-AC66-0F7FC898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DDB4-3D3B-D540-B546-7A230B254B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18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15F0E0-E867-A741-8757-F529E289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944C23-D9A7-3B48-B4BE-F37C49139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9435CA-6CFB-4F44-BBD5-D1EAA97DA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74D0CE-721E-C647-B5CC-AEEF4033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7DBF-49E9-C74C-A641-9CC46EA80ECB}" type="datetimeFigureOut">
              <a:rPr lang="it-IT" smtClean="0"/>
              <a:t>13/05/22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42FF04-4BD3-0B40-896F-74BAEFF4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B1CDF6-DE0D-D745-A8E8-1CE07A5A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DDB4-3D3B-D540-B546-7A230B254B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08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8DFD48-A62B-E849-80C2-1138FD3F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D5ADBC-F490-3A4B-B0C0-930E0135F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511500-BE6E-8D42-97DD-7782911AF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56E116-1BB2-EA42-BFE5-C0142C66C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DE8144-79FB-8343-9840-27D178329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3E8C63B-C5A5-E841-A727-0D306F1E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7DBF-49E9-C74C-A641-9CC46EA80ECB}" type="datetimeFigureOut">
              <a:rPr lang="it-IT" smtClean="0"/>
              <a:t>13/05/22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0419595-8447-A04C-A3D2-D115355D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A62358B-8E1A-0B4A-BDAC-C81EEC7F8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DDB4-3D3B-D540-B546-7A230B254B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80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17A39B-611F-0B4B-AF29-F37E7399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932F0E-8DA4-6846-85D0-7F61C75D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7DBF-49E9-C74C-A641-9CC46EA80ECB}" type="datetimeFigureOut">
              <a:rPr lang="it-IT" smtClean="0"/>
              <a:t>13/05/22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AFBE85-F3C8-BF44-85E9-71AB8258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260F32-D1FD-C840-B7DB-70D5A3BD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DDB4-3D3B-D540-B546-7A230B254B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27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1105554-3A05-584A-A073-AA18DE94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7DBF-49E9-C74C-A641-9CC46EA80ECB}" type="datetimeFigureOut">
              <a:rPr lang="it-IT" smtClean="0"/>
              <a:t>13/05/22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0985EB-7598-414E-84D4-E043EECE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BDBF94-9C23-7D42-8397-5531E9B5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DDB4-3D3B-D540-B546-7A230B254B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47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8F6375-8612-F94E-8535-FDEC15A4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43EC7B-D66E-EC4C-8637-3D77DDE7C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437A6D-A675-6F49-896B-65284ABD1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6F739E-5A99-C84F-A351-4CE287AE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7DBF-49E9-C74C-A641-9CC46EA80ECB}" type="datetimeFigureOut">
              <a:rPr lang="it-IT" smtClean="0"/>
              <a:t>13/05/22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C05379-6EE0-6D49-8BEC-E1267377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175012-EDDD-5248-9280-6F41E079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DDB4-3D3B-D540-B546-7A230B254B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68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756025-2EA2-4B46-99E9-2829F8CB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2ABDF6A-6CFE-B349-9DD8-88797A3B2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F19C27-99BF-2448-BCB2-E47B22592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DA13A3-619E-8948-AE63-41F007C7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7DBF-49E9-C74C-A641-9CC46EA80ECB}" type="datetimeFigureOut">
              <a:rPr lang="it-IT" smtClean="0"/>
              <a:t>13/05/22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A05EEA-A598-BD4E-BB0F-D61F8E11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ABDF5E-5BF5-4842-AA68-EDDDFAFB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DDB4-3D3B-D540-B546-7A230B254B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95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E7C78D9-CD80-D942-90ED-8F5512E1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616782-1ECE-D645-897C-9C685A0D4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114EF8-5598-AF48-AE17-32B6E10AC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27DBF-49E9-C74C-A641-9CC46EA80ECB}" type="datetimeFigureOut">
              <a:rPr lang="it-IT" smtClean="0"/>
              <a:t>13/05/22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6C2C75-0A77-DB48-B5F6-A2D12882A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EC222A-D3CB-D748-94A0-3AD3D9713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CDDB4-3D3B-D540-B546-7A230B254B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82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BE3122-1B25-4156-9CFF-5424A7F3F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906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079FE2-22B9-48D9-813D-43CC18C88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FFF36B-2A7D-43B8-AB4A-23074E6AFD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45C9311-5FD6-6847-A074-B2CA3DF751DB}" type="datetime1">
              <a:rPr lang="it-IT" smtClean="0"/>
              <a:t>13/05/22</a:t>
            </a:fld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50210B-8B72-492C-BFA9-704CBDC140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/>
              <a:t>Musei e Covid19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81682A-A876-4219-B42B-6FE321FAF4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C387D2-B016-1841-BCE7-82212C4237EF}" type="slidenum">
              <a:rPr lang="it-IT" smtClean="0"/>
              <a:t>‹N›</a:t>
            </a:fld>
            <a:endParaRPr lang="it-IT"/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7EE90C76-710D-438A-AC48-9B8D9392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0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5.jpe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Relationship Id="rId6" Type="http://schemas.openxmlformats.org/officeDocument/2006/relationships/chart" Target="../charts/chart8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Relationship Id="rId5" Type="http://schemas.openxmlformats.org/officeDocument/2006/relationships/chart" Target="../charts/chart15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notesSlide" Target="../notesSlides/notesSlide16.xml"/><Relationship Id="rId7" Type="http://schemas.openxmlformats.org/officeDocument/2006/relationships/chart" Target="../charts/chart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2.jpe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5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2.xml"/><Relationship Id="rId6" Type="http://schemas.openxmlformats.org/officeDocument/2006/relationships/comments" Target="../comments/comment2.xml"/><Relationship Id="rId5" Type="http://schemas.openxmlformats.org/officeDocument/2006/relationships/chart" Target="../charts/chart1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4.xml"/><Relationship Id="rId6" Type="http://schemas.openxmlformats.org/officeDocument/2006/relationships/chart" Target="../charts/chart20.xml"/><Relationship Id="rId5" Type="http://schemas.openxmlformats.org/officeDocument/2006/relationships/image" Target="../media/image5.jpeg"/><Relationship Id="rId4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7.xml"/><Relationship Id="rId5" Type="http://schemas.openxmlformats.org/officeDocument/2006/relationships/chart" Target="../charts/chart2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chart" Target="../charts/char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3.xml"/><Relationship Id="rId4" Type="http://schemas.openxmlformats.org/officeDocument/2006/relationships/chart" Target="../charts/chart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notesSlide" Target="../notesSlides/notesSlide25.xml"/><Relationship Id="rId7" Type="http://schemas.openxmlformats.org/officeDocument/2006/relationships/chart" Target="../charts/chart2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5.xml"/><Relationship Id="rId6" Type="http://schemas.openxmlformats.org/officeDocument/2006/relationships/image" Target="../media/image12.jpe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notesSlide" Target="../notesSlides/notesSlide26.xml"/><Relationship Id="rId7" Type="http://schemas.openxmlformats.org/officeDocument/2006/relationships/chart" Target="../charts/chart2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8.xml"/><Relationship Id="rId6" Type="http://schemas.openxmlformats.org/officeDocument/2006/relationships/image" Target="../media/image11.sv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1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chart" Target="../charts/char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4.xml"/><Relationship Id="rId4" Type="http://schemas.openxmlformats.org/officeDocument/2006/relationships/image" Target="../media/image11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image" Target="../media/image40.png"/><Relationship Id="rId4" Type="http://schemas.microsoft.com/office/2014/relationships/chartEx" Target="../charts/chartEx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9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2.xml"/><Relationship Id="rId4" Type="http://schemas.openxmlformats.org/officeDocument/2006/relationships/image" Target="../media/image11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-mo.org/fileadmin/Dateien/public/NEMO_documents/NEMO_COVID19_FollowUpReport_11.1.2021.pdf" TargetMode="External"/><Relationship Id="rId3" Type="http://schemas.openxmlformats.org/officeDocument/2006/relationships/hyperlink" Target="https://icom.museum/wp-content/uploads/2021/07/Museums-and-Covid-19_third-ICOM-report.pdf" TargetMode="External"/><Relationship Id="rId7" Type="http://schemas.openxmlformats.org/officeDocument/2006/relationships/hyperlink" Target="https://master.unibo.it/turismoculturale/it/progetti/futurismi-le-indagini-del-master-per-capire-come-il-covid-19-ha-cambiato-il-turismo-culturale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stat.it/it/archivio/264586" TargetMode="External"/><Relationship Id="rId11" Type="http://schemas.openxmlformats.org/officeDocument/2006/relationships/hyperlink" Target="https://unesdoc.unesco.org/ark:/48223/pf0000376729_eng" TargetMode="External"/><Relationship Id="rId5" Type="http://schemas.openxmlformats.org/officeDocument/2006/relationships/hyperlink" Target="https://www.istat.it/it/archivio/251882" TargetMode="External"/><Relationship Id="rId10" Type="http://schemas.openxmlformats.org/officeDocument/2006/relationships/hyperlink" Target="https://bbcc.ibc.regione.emilia-romagna.it/" TargetMode="External"/><Relationship Id="rId4" Type="http://schemas.openxmlformats.org/officeDocument/2006/relationships/hyperlink" Target="https://www.istat.it/it/files/2020/05/I-musei-statali-al-tempo-del-Covid-19.pdf" TargetMode="External"/><Relationship Id="rId9" Type="http://schemas.openxmlformats.org/officeDocument/2006/relationships/hyperlink" Target="https://www.emiliaromagnaosservatorioculturaecreativita.i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5.jpe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microsoft.com/office/2014/relationships/chartEx" Target="../charts/chartEx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:a16="http://schemas.microsoft.com/office/drawing/2014/main" id="{5F3E2C98-54EE-8D4D-A413-BD0A95AC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64" y="25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9487F6-5198-E842-8E07-3710B494E781}"/>
              </a:ext>
            </a:extLst>
          </p:cNvPr>
          <p:cNvSpPr txBox="1"/>
          <p:nvPr/>
        </p:nvSpPr>
        <p:spPr>
          <a:xfrm>
            <a:off x="734289" y="1747966"/>
            <a:ext cx="5306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Settore Patrimonio culturale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Settore innovazione digitale, dei dati e della tecnologia</a:t>
            </a:r>
          </a:p>
        </p:txBody>
      </p:sp>
      <p:pic>
        <p:nvPicPr>
          <p:cNvPr id="8" name="Immagine 7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id="{0FE20F46-23EC-5916-2C0F-124C6BAE8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922A959B-F7B9-9B4D-BEE3-8AAD8E08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9EFB61D-F762-C445-9285-B11013EB7364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ISTAT 2021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0000000-0008-0000-1200-000006000000}"/>
              </a:ext>
            </a:extLst>
          </p:cNvPr>
          <p:cNvGraphicFramePr>
            <a:graphicFrameLocks/>
          </p:cNvGraphicFramePr>
          <p:nvPr/>
        </p:nvGraphicFramePr>
        <p:xfrm>
          <a:off x="1124042" y="1606613"/>
          <a:ext cx="10112480" cy="446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43F7BE-0177-424F-B1D3-4690A0A20945}"/>
              </a:ext>
            </a:extLst>
          </p:cNvPr>
          <p:cNvSpPr txBox="1"/>
          <p:nvPr/>
        </p:nvSpPr>
        <p:spPr>
          <a:xfrm>
            <a:off x="3145313" y="1167533"/>
            <a:ext cx="606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Dimensione dei musei in base al numero di addetti</a:t>
            </a:r>
          </a:p>
        </p:txBody>
      </p:sp>
      <p:pic>
        <p:nvPicPr>
          <p:cNvPr id="9" name="Immagine 8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0CFBCA18-2671-5143-8BDE-478887450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9014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7">
            <a:extLst>
              <a:ext uri="{FF2B5EF4-FFF2-40B4-BE49-F238E27FC236}">
                <a16:creationId xmlns:a16="http://schemas.microsoft.com/office/drawing/2014/main" id="{432B65F7-7903-5E4C-ADAF-05386B52F55D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F5F601-9913-4044-9053-55E0BDA14EED}"/>
              </a:ext>
            </a:extLst>
          </p:cNvPr>
          <p:cNvSpPr txBox="1"/>
          <p:nvPr/>
        </p:nvSpPr>
        <p:spPr>
          <a:xfrm>
            <a:off x="3470655" y="1107619"/>
            <a:ext cx="487417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/>
                <a:ea typeface="ＭＳ Ｐゴシック"/>
                <a:cs typeface="Arial Narrow" panose="020B0604020202020204" pitchFamily="34" charset="0"/>
              </a:rPr>
              <a:t>Relazione dimensione/visitatori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Narrow" panose="020B0604020202020204" pitchFamily="34" charset="0"/>
              <a:ea typeface="ＭＳ Ｐゴシック"/>
              <a:cs typeface="Arial Narrow" panose="020B0604020202020204" pitchFamily="34" charset="0"/>
            </a:endParaRPr>
          </a:p>
        </p:txBody>
      </p:sp>
      <p:sp>
        <p:nvSpPr>
          <p:cNvPr id="13" name="Segnaposto piè di pagina 3">
            <a:extLst>
              <a:ext uri="{FF2B5EF4-FFF2-40B4-BE49-F238E27FC236}">
                <a16:creationId xmlns:a16="http://schemas.microsoft.com/office/drawing/2014/main" id="{9608E1C5-733D-BA41-A69E-AC99F566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E40B04F-5D40-E54F-9C19-B3BBF1196595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ISTAT 2020</a:t>
            </a:r>
          </a:p>
        </p:txBody>
      </p:sp>
      <p:pic>
        <p:nvPicPr>
          <p:cNvPr id="9" name="Immagine 8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08354EC0-DB77-8F48-B6CA-9E7B9B6E2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/>
        </p:nvGraphicFramePr>
        <p:xfrm>
          <a:off x="0" y="1725332"/>
          <a:ext cx="5907740" cy="431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/>
        </p:nvGraphicFramePr>
        <p:xfrm>
          <a:off x="6132353" y="1725332"/>
          <a:ext cx="5875020" cy="431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68499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7">
            <a:extLst>
              <a:ext uri="{FF2B5EF4-FFF2-40B4-BE49-F238E27FC236}">
                <a16:creationId xmlns:a16="http://schemas.microsoft.com/office/drawing/2014/main" id="{BA81725F-6056-B147-97CA-1E85D47D07CA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938A4E-B7FF-0F41-A7B4-7064A6FC57B6}"/>
              </a:ext>
            </a:extLst>
          </p:cNvPr>
          <p:cNvSpPr txBox="1"/>
          <p:nvPr/>
        </p:nvSpPr>
        <p:spPr>
          <a:xfrm>
            <a:off x="1329058" y="1125877"/>
            <a:ext cx="351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Relazione numero musei/visitatori</a:t>
            </a:r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0BBDAD45-20CE-FD46-A3C5-C5B49F04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27B082C-549F-834C-95B7-3C0FAF5B0B32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ISTAT 2020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9E1A68D-EEA9-5943-9511-A99FB2E82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072" y="6291587"/>
            <a:ext cx="335448" cy="3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C648F1DB-56A4-114C-B3AB-F776BCC6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0000000-0008-0000-0100-000013000000}"/>
              </a:ext>
            </a:extLst>
          </p:cNvPr>
          <p:cNvGraphicFramePr>
            <a:graphicFrameLocks/>
          </p:cNvGraphicFramePr>
          <p:nvPr/>
        </p:nvGraphicFramePr>
        <p:xfrm>
          <a:off x="-12660" y="1607432"/>
          <a:ext cx="6203268" cy="455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7830CA8-818F-4811-99CE-F6714A8A2132}"/>
              </a:ext>
            </a:extLst>
          </p:cNvPr>
          <p:cNvGraphicFramePr>
            <a:graphicFrameLocks/>
          </p:cNvGraphicFramePr>
          <p:nvPr/>
        </p:nvGraphicFramePr>
        <p:xfrm>
          <a:off x="5977622" y="1607432"/>
          <a:ext cx="6133696" cy="4549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8C7B6E-2090-422C-A4E0-07B8831C29BA}"/>
              </a:ext>
            </a:extLst>
          </p:cNvPr>
          <p:cNvSpPr txBox="1"/>
          <p:nvPr/>
        </p:nvSpPr>
        <p:spPr>
          <a:xfrm>
            <a:off x="6947109" y="1125877"/>
            <a:ext cx="419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Relazione numero musei/personale</a:t>
            </a:r>
          </a:p>
        </p:txBody>
      </p:sp>
    </p:spTree>
    <p:extLst>
      <p:ext uri="{BB962C8B-B14F-4D97-AF65-F5344CB8AC3E}">
        <p14:creationId xmlns:p14="http://schemas.microsoft.com/office/powerpoint/2010/main" val="369659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F4306F-57DC-C340-A3BE-390B63531B8C}"/>
              </a:ext>
            </a:extLst>
          </p:cNvPr>
          <p:cNvSpPr txBox="1"/>
          <p:nvPr/>
        </p:nvSpPr>
        <p:spPr>
          <a:xfrm>
            <a:off x="2981753" y="1203435"/>
            <a:ext cx="6228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Arriva il Covid19: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la situazione internazionale</a:t>
            </a:r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648F1399-2DDF-5841-8EED-9B5DD4BEA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46A10140-074B-452A-BB69-FE322740FC59}"/>
              </a:ext>
            </a:extLst>
          </p:cNvPr>
          <p:cNvGraphicFramePr>
            <a:graphicFrameLocks/>
          </p:cNvGraphicFramePr>
          <p:nvPr/>
        </p:nvGraphicFramePr>
        <p:xfrm>
          <a:off x="2394109" y="2660994"/>
          <a:ext cx="3262086" cy="299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3BB391F9-A326-421B-B4CE-23A4240E8896}"/>
              </a:ext>
            </a:extLst>
          </p:cNvPr>
          <p:cNvGraphicFramePr>
            <a:graphicFrameLocks/>
          </p:cNvGraphicFramePr>
          <p:nvPr/>
        </p:nvGraphicFramePr>
        <p:xfrm>
          <a:off x="6535807" y="2660993"/>
          <a:ext cx="2957286" cy="299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65823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2468C19-4474-458C-9FEA-578539241718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6E86783-C51A-B044-A629-B2B60139A8DC}"/>
              </a:ext>
            </a:extLst>
          </p:cNvPr>
          <p:cNvSpPr txBox="1"/>
          <p:nvPr/>
        </p:nvSpPr>
        <p:spPr>
          <a:xfrm>
            <a:off x="5234060" y="1258656"/>
            <a:ext cx="216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Aperture/Chiusure</a:t>
            </a:r>
          </a:p>
        </p:txBody>
      </p:sp>
      <p:pic>
        <p:nvPicPr>
          <p:cNvPr id="8" name="Elemento grafico 15" descr="Globo terrestre: Americhe con riempimento a tinta unita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924" t="7924" r="7924" b="7924"/>
          <a:stretch/>
        </p:blipFill>
        <p:spPr>
          <a:xfrm>
            <a:off x="11574947" y="6271082"/>
            <a:ext cx="320566" cy="310312"/>
          </a:xfrm>
          <a:prstGeom prst="rect">
            <a:avLst/>
          </a:prstGeom>
        </p:spPr>
      </p:pic>
      <p:sp>
        <p:nvSpPr>
          <p:cNvPr id="25" name="Segnaposto piè di pagina 3">
            <a:extLst>
              <a:ext uri="{FF2B5EF4-FFF2-40B4-BE49-F238E27FC236}">
                <a16:creationId xmlns:a16="http://schemas.microsoft.com/office/drawing/2014/main" id="{CFC55032-3900-B049-9CC5-DB5D96AE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33D15C7-8C2D-8343-9A93-42F2A28EC878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ICOM 2021</a:t>
            </a: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A8E0191F-FE9D-464D-A77F-83C1BE6F9449}"/>
              </a:ext>
            </a:extLst>
          </p:cNvPr>
          <p:cNvGraphicFramePr>
            <a:graphicFrameLocks/>
          </p:cNvGraphicFramePr>
          <p:nvPr/>
        </p:nvGraphicFramePr>
        <p:xfrm>
          <a:off x="38735" y="1937442"/>
          <a:ext cx="4443869" cy="264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2B5C8FF2-930E-46FA-ADB9-DF9F14B78948}"/>
              </a:ext>
            </a:extLst>
          </p:cNvPr>
          <p:cNvGraphicFramePr>
            <a:graphicFrameLocks/>
          </p:cNvGraphicFramePr>
          <p:nvPr/>
        </p:nvGraphicFramePr>
        <p:xfrm>
          <a:off x="3799195" y="3219932"/>
          <a:ext cx="4806000" cy="28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BBE0ADB5-8844-466D-9F21-11004C9FDB73}"/>
              </a:ext>
            </a:extLst>
          </p:cNvPr>
          <p:cNvGraphicFramePr>
            <a:graphicFrameLocks/>
          </p:cNvGraphicFramePr>
          <p:nvPr/>
        </p:nvGraphicFramePr>
        <p:xfrm>
          <a:off x="7559654" y="1867820"/>
          <a:ext cx="4806000" cy="28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41566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E0AA37E-1679-43A4-9FF8-40AE606BCB18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432398-029C-0845-8D61-58BCE93DD357}"/>
              </a:ext>
            </a:extLst>
          </p:cNvPr>
          <p:cNvSpPr txBox="1"/>
          <p:nvPr/>
        </p:nvSpPr>
        <p:spPr>
          <a:xfrm>
            <a:off x="3219549" y="1129176"/>
            <a:ext cx="592146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Aperture/chiusure in Europa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 Narrow" panose="020B0604020202020204" pitchFamily="34" charset="0"/>
              <a:ea typeface="ＭＳ Ｐゴシック"/>
              <a:cs typeface="Arial Narrow" panose="020B0604020202020204" pitchFamily="34" charset="0"/>
            </a:endParaRPr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7F89A963-B8CE-674F-A0DB-7CD8933A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AD2B38-35A6-9649-A676-3593F651AAFF}"/>
              </a:ext>
            </a:extLst>
          </p:cNvPr>
          <p:cNvSpPr txBox="1"/>
          <p:nvPr/>
        </p:nvSpPr>
        <p:spPr>
          <a:xfrm>
            <a:off x="399472" y="6304395"/>
            <a:ext cx="22361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ICOM 2021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83D89F1-9053-8F41-BF66-69EE2ACC9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297" y="6294297"/>
            <a:ext cx="486794" cy="2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D435A6-7071-4540-9F7B-5F50E8DB1941}"/>
              </a:ext>
            </a:extLst>
          </p:cNvPr>
          <p:cNvSpPr txBox="1"/>
          <p:nvPr/>
        </p:nvSpPr>
        <p:spPr>
          <a:xfrm>
            <a:off x="10895527" y="5180570"/>
            <a:ext cx="211744" cy="1812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24" name="Grafico 23">
            <a:extLst>
              <a:ext uri="{FF2B5EF4-FFF2-40B4-BE49-F238E27FC236}">
                <a16:creationId xmlns:a16="http://schemas.microsoft.com/office/drawing/2014/main" id="{C74E9AB0-9090-4129-BF96-8241E29CC34B}"/>
              </a:ext>
            </a:extLst>
          </p:cNvPr>
          <p:cNvGraphicFramePr>
            <a:graphicFrameLocks/>
          </p:cNvGraphicFramePr>
          <p:nvPr/>
        </p:nvGraphicFramePr>
        <p:xfrm>
          <a:off x="3415606" y="1664763"/>
          <a:ext cx="5529351" cy="433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1769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78C80E1-87FD-4451-9912-41B07B129FBC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6EA997B-5743-8E42-9A61-BCFC075268F7}"/>
              </a:ext>
            </a:extLst>
          </p:cNvPr>
          <p:cNvSpPr txBox="1"/>
          <p:nvPr/>
        </p:nvSpPr>
        <p:spPr>
          <a:xfrm>
            <a:off x="1325998" y="1940051"/>
            <a:ext cx="4191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Dalla riapertura del museo dopo il primo </a:t>
            </a:r>
            <a:r>
              <a:rPr kumimoji="0" lang="it-IT" sz="1600" b="0" i="1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lockdown</a:t>
            </a:r>
            <a:endParaRPr kumimoji="0" lang="it-IT" sz="1600" b="0" i="1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Narrow" panose="020B0604020202020204" pitchFamily="34" charset="0"/>
              <a:ea typeface="ＭＳ Ｐゴシック"/>
              <a:cs typeface="Arial Narrow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AB4506-393D-C043-8553-4B703E849403}"/>
              </a:ext>
            </a:extLst>
          </p:cNvPr>
          <p:cNvSpPr txBox="1"/>
          <p:nvPr/>
        </p:nvSpPr>
        <p:spPr>
          <a:xfrm>
            <a:off x="4322618" y="1319938"/>
            <a:ext cx="3546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Perdita dei visitatori nel 2020 e nel 2021</a:t>
            </a:r>
          </a:p>
        </p:txBody>
      </p:sp>
      <p:sp>
        <p:nvSpPr>
          <p:cNvPr id="17" name="Segnaposto piè di pagina 3">
            <a:extLst>
              <a:ext uri="{FF2B5EF4-FFF2-40B4-BE49-F238E27FC236}">
                <a16:creationId xmlns:a16="http://schemas.microsoft.com/office/drawing/2014/main" id="{A6A4C29E-A6E4-7A4D-9505-3B435948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985EBAE-1C64-A54D-B6C0-01E7F5FDA34F}"/>
              </a:ext>
            </a:extLst>
          </p:cNvPr>
          <p:cNvSpPr txBox="1"/>
          <p:nvPr/>
        </p:nvSpPr>
        <p:spPr>
          <a:xfrm>
            <a:off x="399473" y="6304395"/>
            <a:ext cx="230338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NEMO 2021 – ICOM 2021</a:t>
            </a:r>
          </a:p>
        </p:txBody>
      </p:sp>
      <p:pic>
        <p:nvPicPr>
          <p:cNvPr id="19" name="Elemento grafico 15" descr="Globo terrestre: Americhe con riempimento a tinta unita">
            <a:extLst>
              <a:ext uri="{FF2B5EF4-FFF2-40B4-BE49-F238E27FC236}">
                <a16:creationId xmlns:a16="http://schemas.microsoft.com/office/drawing/2014/main" id="{B36B5711-2A8A-1544-AA2F-15FA0DF35E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924" t="7924" r="7924" b="7924"/>
          <a:stretch/>
        </p:blipFill>
        <p:spPr>
          <a:xfrm>
            <a:off x="11475817" y="6297929"/>
            <a:ext cx="320566" cy="31031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EC2F954-5F0F-C24D-B3A1-EC83F4F5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212" y="6324777"/>
            <a:ext cx="486794" cy="2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id="{F09094B1-1672-4687-8281-A3245B3040C3}"/>
              </a:ext>
            </a:extLst>
          </p:cNvPr>
          <p:cNvGraphicFramePr>
            <a:graphicFrameLocks/>
          </p:cNvGraphicFramePr>
          <p:nvPr/>
        </p:nvGraphicFramePr>
        <p:xfrm>
          <a:off x="6200105" y="1981477"/>
          <a:ext cx="5750595" cy="35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Grafico 24">
            <a:extLst>
              <a:ext uri="{FF2B5EF4-FFF2-40B4-BE49-F238E27FC236}">
                <a16:creationId xmlns:a16="http://schemas.microsoft.com/office/drawing/2014/main" id="{5B51C78D-98EA-4E39-BBD9-72507024D1BB}"/>
              </a:ext>
            </a:extLst>
          </p:cNvPr>
          <p:cNvGraphicFramePr>
            <a:graphicFrameLocks/>
          </p:cNvGraphicFramePr>
          <p:nvPr/>
        </p:nvGraphicFramePr>
        <p:xfrm>
          <a:off x="950194" y="2124635"/>
          <a:ext cx="4733123" cy="382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876756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F4306F-57DC-C340-A3BE-390B63531B8C}"/>
              </a:ext>
            </a:extLst>
          </p:cNvPr>
          <p:cNvSpPr txBox="1"/>
          <p:nvPr/>
        </p:nvSpPr>
        <p:spPr>
          <a:xfrm>
            <a:off x="3415644" y="1272615"/>
            <a:ext cx="5969904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Arriva il Covid19: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la situazione in Emilia-Romagna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9ABE6C2-3033-094C-BEB3-A04A81304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19" y="2600375"/>
            <a:ext cx="8795919" cy="3449146"/>
          </a:xfrm>
          <a:prstGeom prst="rect">
            <a:avLst/>
          </a:prstGeom>
          <a:noFill/>
        </p:spPr>
      </p:pic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8870673E-6D27-9F45-B8A3-062C3D55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3E435AE-2AFB-4B4C-AAB1-1A4933FF6280}"/>
              </a:ext>
            </a:extLst>
          </p:cNvPr>
          <p:cNvSpPr/>
          <p:nvPr/>
        </p:nvSpPr>
        <p:spPr bwMode="auto">
          <a:xfrm>
            <a:off x="9711559" y="2610885"/>
            <a:ext cx="315310" cy="171937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307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7">
            <a:extLst>
              <a:ext uri="{FF2B5EF4-FFF2-40B4-BE49-F238E27FC236}">
                <a16:creationId xmlns:a16="http://schemas.microsoft.com/office/drawing/2014/main" id="{1E6DD627-C0C7-194E-B922-D06E6EE9E025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034D3C2-A80C-5C40-8C26-D2A24AA73F67}"/>
              </a:ext>
            </a:extLst>
          </p:cNvPr>
          <p:cNvSpPr txBox="1"/>
          <p:nvPr/>
        </p:nvSpPr>
        <p:spPr>
          <a:xfrm>
            <a:off x="3220397" y="1307249"/>
            <a:ext cx="575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Rapporto 2019/2020 per numero di visitatori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1A4A623-D25F-1047-9BFC-DB1296A30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7" t="16299" r="8933" b="20137"/>
          <a:stretch/>
        </p:blipFill>
        <p:spPr>
          <a:xfrm>
            <a:off x="5959424" y="2119540"/>
            <a:ext cx="6226776" cy="344110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91D9E82-E4DB-4038-9C65-0836599697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6" t="18197" r="9644" b="22628"/>
          <a:stretch/>
        </p:blipFill>
        <p:spPr>
          <a:xfrm>
            <a:off x="89941" y="2245710"/>
            <a:ext cx="6117785" cy="3272303"/>
          </a:xfrm>
          <a:prstGeom prst="rect">
            <a:avLst/>
          </a:prstGeom>
          <a:ln>
            <a:noFill/>
          </a:ln>
        </p:spPr>
      </p:pic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7CD6524A-A5C3-9444-A520-13985757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D355517-442E-6049-87A2-37C6EA9B0016}"/>
              </a:ext>
            </a:extLst>
          </p:cNvPr>
          <p:cNvSpPr txBox="1"/>
          <p:nvPr/>
        </p:nvSpPr>
        <p:spPr>
          <a:xfrm>
            <a:off x="399473" y="6304395"/>
            <a:ext cx="210084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ISTAT 2020 - ISTAT 2021</a:t>
            </a:r>
          </a:p>
        </p:txBody>
      </p:sp>
      <p:pic>
        <p:nvPicPr>
          <p:cNvPr id="15" name="Immagine 14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4AAD986F-D8B5-CB41-890D-1EDD6EC3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22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7">
            <a:extLst>
              <a:ext uri="{FF2B5EF4-FFF2-40B4-BE49-F238E27FC236}">
                <a16:creationId xmlns:a16="http://schemas.microsoft.com/office/drawing/2014/main" id="{09CE3A36-41DB-D347-A553-BEDD98AA6184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B1386D1-89B3-1246-95F5-DDCAAB406739}"/>
              </a:ext>
            </a:extLst>
          </p:cNvPr>
          <p:cNvSpPr txBox="1"/>
          <p:nvPr/>
        </p:nvSpPr>
        <p:spPr>
          <a:xfrm>
            <a:off x="4588021" y="1154336"/>
            <a:ext cx="318452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Numero visitatori 2011-2020</a:t>
            </a:r>
          </a:p>
        </p:txBody>
      </p:sp>
      <p:sp>
        <p:nvSpPr>
          <p:cNvPr id="10" name="Segnaposto piè di pagina 3">
            <a:extLst>
              <a:ext uri="{FF2B5EF4-FFF2-40B4-BE49-F238E27FC236}">
                <a16:creationId xmlns:a16="http://schemas.microsoft.com/office/drawing/2014/main" id="{E5761BA0-6EBB-914C-82A7-880D08B8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D853E91-1983-494F-AE77-D27507A08C99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ISTAT 2021</a:t>
            </a:r>
          </a:p>
        </p:txBody>
      </p:sp>
      <p:pic>
        <p:nvPicPr>
          <p:cNvPr id="13" name="Immagine 12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2835AF9B-1835-014D-BDB7-2538822D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  <p:graphicFrame>
        <p:nvGraphicFramePr>
          <p:cNvPr id="24" name="Grafico 23">
            <a:extLst>
              <a:ext uri="{FF2B5EF4-FFF2-40B4-BE49-F238E27FC236}">
                <a16:creationId xmlns:a16="http://schemas.microsoft.com/office/drawing/2014/main" id="{00000000-0008-0000-0F00-000004000000}"/>
              </a:ext>
            </a:extLst>
          </p:cNvPr>
          <p:cNvGraphicFramePr>
            <a:graphicFrameLocks/>
          </p:cNvGraphicFramePr>
          <p:nvPr/>
        </p:nvGraphicFramePr>
        <p:xfrm>
          <a:off x="946545" y="1651098"/>
          <a:ext cx="10467471" cy="4385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Freccia in su 6">
            <a:extLst>
              <a:ext uri="{FF2B5EF4-FFF2-40B4-BE49-F238E27FC236}">
                <a16:creationId xmlns:a16="http://schemas.microsoft.com/office/drawing/2014/main" id="{00000000-0008-0000-0F00-000007000000}"/>
              </a:ext>
            </a:extLst>
          </p:cNvPr>
          <p:cNvSpPr/>
          <p:nvPr/>
        </p:nvSpPr>
        <p:spPr>
          <a:xfrm>
            <a:off x="3295015" y="2749550"/>
            <a:ext cx="118872" cy="91948"/>
          </a:xfrm>
          <a:prstGeom prst="upArrow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26" name="Freccia in su 7">
            <a:extLst>
              <a:ext uri="{FF2B5EF4-FFF2-40B4-BE49-F238E27FC236}">
                <a16:creationId xmlns:a16="http://schemas.microsoft.com/office/drawing/2014/main" id="{00000000-0008-0000-0F00-000008000000}"/>
              </a:ext>
            </a:extLst>
          </p:cNvPr>
          <p:cNvSpPr/>
          <p:nvPr/>
        </p:nvSpPr>
        <p:spPr>
          <a:xfrm rot="10800000">
            <a:off x="9180195" y="3636152"/>
            <a:ext cx="278892" cy="264668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27" name="Freccia in su 4">
            <a:extLst>
              <a:ext uri="{FF2B5EF4-FFF2-40B4-BE49-F238E27FC236}">
                <a16:creationId xmlns:a16="http://schemas.microsoft.com/office/drawing/2014/main" id="{00000000-0008-0000-0F00-000005000000}"/>
              </a:ext>
            </a:extLst>
          </p:cNvPr>
          <p:cNvSpPr/>
          <p:nvPr/>
        </p:nvSpPr>
        <p:spPr>
          <a:xfrm>
            <a:off x="4858385" y="2644775"/>
            <a:ext cx="118872" cy="94488"/>
          </a:xfrm>
          <a:prstGeom prst="upArrow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28" name="Freccia in su 5">
            <a:extLst>
              <a:ext uri="{FF2B5EF4-FFF2-40B4-BE49-F238E27FC236}">
                <a16:creationId xmlns:a16="http://schemas.microsoft.com/office/drawing/2014/main" id="{00000000-0008-0000-0F00-000006000000}"/>
              </a:ext>
            </a:extLst>
          </p:cNvPr>
          <p:cNvSpPr/>
          <p:nvPr/>
        </p:nvSpPr>
        <p:spPr>
          <a:xfrm>
            <a:off x="6240780" y="2523490"/>
            <a:ext cx="118872" cy="91948"/>
          </a:xfrm>
          <a:prstGeom prst="upArrow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29" name="Freccia in su 8">
            <a:extLst>
              <a:ext uri="{FF2B5EF4-FFF2-40B4-BE49-F238E27FC236}">
                <a16:creationId xmlns:a16="http://schemas.microsoft.com/office/drawing/2014/main" id="{00000000-0008-0000-0F00-000009000000}"/>
              </a:ext>
            </a:extLst>
          </p:cNvPr>
          <p:cNvSpPr/>
          <p:nvPr/>
        </p:nvSpPr>
        <p:spPr>
          <a:xfrm>
            <a:off x="7749117" y="2477516"/>
            <a:ext cx="143593" cy="91948"/>
          </a:xfrm>
          <a:prstGeom prst="upArrow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30" name="CasellaDiTesto 1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SpPr txBox="1"/>
          <p:nvPr/>
        </p:nvSpPr>
        <p:spPr>
          <a:xfrm>
            <a:off x="2885440" y="2091055"/>
            <a:ext cx="957580" cy="607060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(incremento medio annuo del 5,23%)</a:t>
            </a:r>
          </a:p>
        </p:txBody>
      </p:sp>
    </p:spTree>
    <p:extLst>
      <p:ext uri="{BB962C8B-B14F-4D97-AF65-F5344CB8AC3E}">
        <p14:creationId xmlns:p14="http://schemas.microsoft.com/office/powerpoint/2010/main" val="3565554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9B0FF7-1129-4446-BCED-F0653433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846" y="1033421"/>
            <a:ext cx="8082455" cy="4791158"/>
          </a:xfrm>
        </p:spPr>
        <p:txBody>
          <a:bodyPr anchor="ctr"/>
          <a:lstStyle/>
          <a:p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 musei in Emilia-Romagna</a:t>
            </a:r>
          </a:p>
          <a:p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Arriva il Covid19: </a:t>
            </a:r>
          </a:p>
          <a:p>
            <a:pPr lvl="1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 situazione internazionale</a:t>
            </a:r>
          </a:p>
          <a:p>
            <a:pPr lvl="1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 situazione in Emilia-Romagna</a:t>
            </a:r>
          </a:p>
          <a:p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 percezioni strategiche di fronte alla pandemia</a:t>
            </a:r>
          </a:p>
          <a:p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Il digitale ai tempi del Covid19</a:t>
            </a:r>
          </a:p>
          <a:p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Fonti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D2450158-485A-EB48-B687-A3650FB9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</p:spTree>
    <p:extLst>
      <p:ext uri="{BB962C8B-B14F-4D97-AF65-F5344CB8AC3E}">
        <p14:creationId xmlns:p14="http://schemas.microsoft.com/office/powerpoint/2010/main" val="2345745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E0D93626-0990-46A4-929C-C337A1180D5C}"/>
              </a:ext>
            </a:extLst>
          </p:cNvPr>
          <p:cNvGraphicFramePr>
            <a:graphicFrameLocks/>
          </p:cNvGraphicFramePr>
          <p:nvPr/>
        </p:nvGraphicFramePr>
        <p:xfrm>
          <a:off x="401001" y="1767973"/>
          <a:ext cx="55224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Connettore diritto 7">
            <a:extLst>
              <a:ext uri="{FF2B5EF4-FFF2-40B4-BE49-F238E27FC236}">
                <a16:creationId xmlns:a16="http://schemas.microsoft.com/office/drawing/2014/main" id="{422EBFA4-CA4B-2849-9E68-BA1D0A35A6FE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egnaposto piè di pagina 3">
            <a:extLst>
              <a:ext uri="{FF2B5EF4-FFF2-40B4-BE49-F238E27FC236}">
                <a16:creationId xmlns:a16="http://schemas.microsoft.com/office/drawing/2014/main" id="{2F978E17-C319-964D-9AED-1BF4106C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61A273-F94C-4AFB-B36A-9C33C14B00B8}"/>
              </a:ext>
            </a:extLst>
          </p:cNvPr>
          <p:cNvSpPr txBox="1"/>
          <p:nvPr/>
        </p:nvSpPr>
        <p:spPr>
          <a:xfrm>
            <a:off x="3105687" y="1295562"/>
            <a:ext cx="672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+mn-cs"/>
              </a:rPr>
              <a:t>Andamento presenze turistiche a livello comunale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149D69-2410-4DAF-AF86-D93287AD869E}"/>
              </a:ext>
            </a:extLst>
          </p:cNvPr>
          <p:cNvSpPr txBox="1"/>
          <p:nvPr/>
        </p:nvSpPr>
        <p:spPr>
          <a:xfrm>
            <a:off x="399473" y="6304395"/>
            <a:ext cx="30561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Regione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Emilia-Romagna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9" name="Immagine 8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65562170-A4B9-4CD1-B9E5-54E4B722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87B21A6B-17A7-45B4-ACA0-77BB27024DCA}"/>
              </a:ext>
            </a:extLst>
          </p:cNvPr>
          <p:cNvGraphicFramePr>
            <a:graphicFrameLocks/>
          </p:cNvGraphicFramePr>
          <p:nvPr/>
        </p:nvGraphicFramePr>
        <p:xfrm>
          <a:off x="6268599" y="1782373"/>
          <a:ext cx="55224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0361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7">
            <a:extLst>
              <a:ext uri="{FF2B5EF4-FFF2-40B4-BE49-F238E27FC236}">
                <a16:creationId xmlns:a16="http://schemas.microsoft.com/office/drawing/2014/main" id="{D081198C-33D2-B642-BE18-55385A534A40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C64ACD-923C-CD40-BD06-7447FB633BC2}"/>
              </a:ext>
            </a:extLst>
          </p:cNvPr>
          <p:cNvSpPr txBox="1"/>
          <p:nvPr/>
        </p:nvSpPr>
        <p:spPr>
          <a:xfrm>
            <a:off x="3859645" y="1149929"/>
            <a:ext cx="464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Il personale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pre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/post lockdown</a:t>
            </a:r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EE272B3E-6B98-9545-BEE5-99A846AB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5E33322-78EE-9941-AB49-3E925C3D21C7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ISTAT 2021</a:t>
            </a:r>
          </a:p>
        </p:txBody>
      </p:sp>
      <p:pic>
        <p:nvPicPr>
          <p:cNvPr id="14" name="Immagine 13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BC1DAB55-5B28-674F-86F3-D9098017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B94BA6-E8EF-294F-84D2-AEE8E93B4850}"/>
              </a:ext>
            </a:extLst>
          </p:cNvPr>
          <p:cNvSpPr txBox="1"/>
          <p:nvPr/>
        </p:nvSpPr>
        <p:spPr>
          <a:xfrm>
            <a:off x="9618786" y="5723809"/>
            <a:ext cx="2422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*Il dato dei Volontari e Stagisti dopo il </a:t>
            </a:r>
            <a:r>
              <a:rPr kumimoji="0" lang="it-IT" sz="1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lockdown</a:t>
            </a: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 non è stato rilevato nel questionario Istat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GraphicFramePr>
            <a:graphicFrameLocks/>
          </p:cNvGraphicFramePr>
          <p:nvPr/>
        </p:nvGraphicFramePr>
        <p:xfrm>
          <a:off x="1322969" y="1593648"/>
          <a:ext cx="9546062" cy="453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38D730B6-1107-6642-9B35-A3FBA52301AA}"/>
              </a:ext>
            </a:extLst>
          </p:cNvPr>
          <p:cNvSpPr/>
          <p:nvPr/>
        </p:nvSpPr>
        <p:spPr bwMode="auto">
          <a:xfrm>
            <a:off x="1434353" y="5585011"/>
            <a:ext cx="9434678" cy="1298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2DC899F-7C7D-8743-AC16-3D7E7FC3A59D}"/>
              </a:ext>
            </a:extLst>
          </p:cNvPr>
          <p:cNvSpPr/>
          <p:nvPr/>
        </p:nvSpPr>
        <p:spPr bwMode="auto">
          <a:xfrm>
            <a:off x="1434353" y="5486400"/>
            <a:ext cx="385482" cy="1703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433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7">
            <a:extLst>
              <a:ext uri="{FF2B5EF4-FFF2-40B4-BE49-F238E27FC236}">
                <a16:creationId xmlns:a16="http://schemas.microsoft.com/office/drawing/2014/main" id="{58616332-5086-7144-B662-9E07ABD1B523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3FE4D9-14ED-E543-8973-8CD647D2F18A}"/>
              </a:ext>
            </a:extLst>
          </p:cNvPr>
          <p:cNvSpPr txBox="1"/>
          <p:nvPr/>
        </p:nvSpPr>
        <p:spPr>
          <a:xfrm>
            <a:off x="2479792" y="1183006"/>
            <a:ext cx="755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Stima delle perdite durante il periodo della chiusura*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84214B50-6075-424C-BED0-82774751B459}"/>
              </a:ext>
            </a:extLst>
          </p:cNvPr>
          <p:cNvGraphicFramePr>
            <a:graphicFrameLocks/>
          </p:cNvGraphicFramePr>
          <p:nvPr/>
        </p:nvGraphicFramePr>
        <p:xfrm>
          <a:off x="1" y="1685673"/>
          <a:ext cx="5933090" cy="375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7DED9E51-4D7B-44A4-917C-11F544D7BB11}"/>
              </a:ext>
            </a:extLst>
          </p:cNvPr>
          <p:cNvGraphicFramePr>
            <a:graphicFrameLocks/>
          </p:cNvGraphicFramePr>
          <p:nvPr/>
        </p:nvGraphicFramePr>
        <p:xfrm>
          <a:off x="6258909" y="1668471"/>
          <a:ext cx="5644054" cy="443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3B79EC68-95B8-7B4E-B17D-659B8F34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23242F7-3236-5C4B-B258-0E8F01181992}"/>
              </a:ext>
            </a:extLst>
          </p:cNvPr>
          <p:cNvSpPr txBox="1"/>
          <p:nvPr/>
        </p:nvSpPr>
        <p:spPr>
          <a:xfrm>
            <a:off x="399472" y="6304395"/>
            <a:ext cx="265300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Monitoraggio RER 2020</a:t>
            </a:r>
          </a:p>
        </p:txBody>
      </p:sp>
      <p:pic>
        <p:nvPicPr>
          <p:cNvPr id="13" name="Immagine 12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20DA2EB7-E6C3-044E-945D-726CB32F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399AB0-B6B4-B244-8152-75586B59D66D}"/>
              </a:ext>
            </a:extLst>
          </p:cNvPr>
          <p:cNvSpPr txBox="1"/>
          <p:nvPr/>
        </p:nvSpPr>
        <p:spPr>
          <a:xfrm>
            <a:off x="9396" y="5433058"/>
            <a:ext cx="1944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*Fasi di rilevazione:</a:t>
            </a:r>
            <a:b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</a:b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-     24 Febbraio – 31 Marzo 2020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1 Aprile – 30 Aprile 2020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1 Maggio – 15 Giugno 2020</a:t>
            </a:r>
          </a:p>
        </p:txBody>
      </p:sp>
    </p:spTree>
    <p:extLst>
      <p:ext uri="{BB962C8B-B14F-4D97-AF65-F5344CB8AC3E}">
        <p14:creationId xmlns:p14="http://schemas.microsoft.com/office/powerpoint/2010/main" val="3058741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7">
            <a:extLst>
              <a:ext uri="{FF2B5EF4-FFF2-40B4-BE49-F238E27FC236}">
                <a16:creationId xmlns:a16="http://schemas.microsoft.com/office/drawing/2014/main" id="{58616332-5086-7144-B662-9E07ABD1B523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3FE4D9-14ED-E543-8973-8CD647D2F18A}"/>
              </a:ext>
            </a:extLst>
          </p:cNvPr>
          <p:cNvSpPr txBox="1"/>
          <p:nvPr/>
        </p:nvSpPr>
        <p:spPr>
          <a:xfrm>
            <a:off x="2401165" y="1193609"/>
            <a:ext cx="755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Le iniziative annullate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D8BF725B-5520-46AC-9BAF-6FA244D0ECD4}"/>
              </a:ext>
            </a:extLst>
          </p:cNvPr>
          <p:cNvGraphicFramePr>
            <a:graphicFrameLocks/>
          </p:cNvGraphicFramePr>
          <p:nvPr/>
        </p:nvGraphicFramePr>
        <p:xfrm>
          <a:off x="1987489" y="1618683"/>
          <a:ext cx="3750540" cy="450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6B277F2B-30BC-475A-9398-243A94FB3882}"/>
              </a:ext>
            </a:extLst>
          </p:cNvPr>
          <p:cNvGraphicFramePr>
            <a:graphicFrameLocks/>
          </p:cNvGraphicFramePr>
          <p:nvPr/>
        </p:nvGraphicFramePr>
        <p:xfrm>
          <a:off x="6834715" y="1910582"/>
          <a:ext cx="3657600" cy="395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5B851174-A366-C04F-9046-05CC3B7A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D15312D-E761-1446-B074-83918CCC4614}"/>
              </a:ext>
            </a:extLst>
          </p:cNvPr>
          <p:cNvSpPr txBox="1"/>
          <p:nvPr/>
        </p:nvSpPr>
        <p:spPr>
          <a:xfrm>
            <a:off x="399473" y="6304395"/>
            <a:ext cx="26126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Monitoraggio RER 2020</a:t>
            </a:r>
          </a:p>
        </p:txBody>
      </p:sp>
      <p:pic>
        <p:nvPicPr>
          <p:cNvPr id="16" name="Immagine 15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9FBAC0A1-1B49-1C47-BEA5-1956A55F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FD5779-E15D-7543-BB16-4C37CC4EA939}"/>
              </a:ext>
            </a:extLst>
          </p:cNvPr>
          <p:cNvSpPr txBox="1"/>
          <p:nvPr/>
        </p:nvSpPr>
        <p:spPr>
          <a:xfrm>
            <a:off x="7025017" y="1578889"/>
            <a:ext cx="34621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Perdita media per museo/istituto (in euro)</a:t>
            </a:r>
          </a:p>
        </p:txBody>
      </p:sp>
    </p:spTree>
    <p:extLst>
      <p:ext uri="{BB962C8B-B14F-4D97-AF65-F5344CB8AC3E}">
        <p14:creationId xmlns:p14="http://schemas.microsoft.com/office/powerpoint/2010/main" val="3855813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D62804-6790-4FEB-ACEA-525AC4FD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159611C-0B8A-2940-9FE5-BFE48778FAE0}"/>
              </a:ext>
            </a:extLst>
          </p:cNvPr>
          <p:cNvGraphicFramePr>
            <a:graphicFrameLocks/>
          </p:cNvGraphicFramePr>
          <p:nvPr/>
        </p:nvGraphicFramePr>
        <p:xfrm>
          <a:off x="673121" y="1069907"/>
          <a:ext cx="11004603" cy="590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F4306F-57DC-C340-A3BE-390B63531B8C}"/>
              </a:ext>
            </a:extLst>
          </p:cNvPr>
          <p:cNvSpPr txBox="1"/>
          <p:nvPr/>
        </p:nvSpPr>
        <p:spPr>
          <a:xfrm>
            <a:off x="1702935" y="1542871"/>
            <a:ext cx="89546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Le percezioni strategiche di fronte alla pandemia</a:t>
            </a:r>
          </a:p>
        </p:txBody>
      </p:sp>
    </p:spTree>
    <p:extLst>
      <p:ext uri="{BB962C8B-B14F-4D97-AF65-F5344CB8AC3E}">
        <p14:creationId xmlns:p14="http://schemas.microsoft.com/office/powerpoint/2010/main" val="1160445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B34796E2-5595-47E2-8C69-B9DEE6806F34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744E25-F4B9-FD43-B827-71FFABEF9525}"/>
              </a:ext>
            </a:extLst>
          </p:cNvPr>
          <p:cNvSpPr txBox="1"/>
          <p:nvPr/>
        </p:nvSpPr>
        <p:spPr>
          <a:xfrm>
            <a:off x="4158387" y="1289349"/>
            <a:ext cx="515341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Nuove fonti di finanziamento attivate in periodo pandemico</a:t>
            </a:r>
          </a:p>
        </p:txBody>
      </p:sp>
      <p:sp>
        <p:nvSpPr>
          <p:cNvPr id="15" name="Segnaposto piè di pagina 3">
            <a:extLst>
              <a:ext uri="{FF2B5EF4-FFF2-40B4-BE49-F238E27FC236}">
                <a16:creationId xmlns:a16="http://schemas.microsoft.com/office/drawing/2014/main" id="{7B7DEEB7-41A7-1A43-A054-EEE69064A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C15F9E9-8777-AD40-BC03-3FE786B2C9FA}"/>
              </a:ext>
            </a:extLst>
          </p:cNvPr>
          <p:cNvSpPr txBox="1"/>
          <p:nvPr/>
        </p:nvSpPr>
        <p:spPr>
          <a:xfrm>
            <a:off x="399472" y="6304395"/>
            <a:ext cx="231683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ICOM 2021 - NEMO 2021</a:t>
            </a:r>
          </a:p>
        </p:txBody>
      </p:sp>
      <p:pic>
        <p:nvPicPr>
          <p:cNvPr id="29" name="Elemento grafico 15" descr="Globo terrestre: Americhe con riempimento a tinta unita">
            <a:extLst>
              <a:ext uri="{FF2B5EF4-FFF2-40B4-BE49-F238E27FC236}">
                <a16:creationId xmlns:a16="http://schemas.microsoft.com/office/drawing/2014/main" id="{F1620011-3380-3B43-8C55-602ACA62A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924" t="7924" r="7924" b="7924"/>
          <a:stretch/>
        </p:blipFill>
        <p:spPr>
          <a:xfrm>
            <a:off x="10979393" y="6304318"/>
            <a:ext cx="320566" cy="310312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9CE56480-4F3A-604D-842E-D8ED08A9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831" y="6328840"/>
            <a:ext cx="486794" cy="2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Grafico 31">
            <a:extLst>
              <a:ext uri="{FF2B5EF4-FFF2-40B4-BE49-F238E27FC236}">
                <a16:creationId xmlns:a16="http://schemas.microsoft.com/office/drawing/2014/main" id="{B4C343C2-2067-49E9-B5DC-F3DED24575F8}"/>
              </a:ext>
            </a:extLst>
          </p:cNvPr>
          <p:cNvGraphicFramePr>
            <a:graphicFrameLocks/>
          </p:cNvGraphicFramePr>
          <p:nvPr/>
        </p:nvGraphicFramePr>
        <p:xfrm>
          <a:off x="37276" y="2222963"/>
          <a:ext cx="5752495" cy="345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Grafico 33">
            <a:extLst>
              <a:ext uri="{FF2B5EF4-FFF2-40B4-BE49-F238E27FC236}">
                <a16:creationId xmlns:a16="http://schemas.microsoft.com/office/drawing/2014/main" id="{B907D121-9685-4CDF-9EC9-84AADE47C864}"/>
              </a:ext>
            </a:extLst>
          </p:cNvPr>
          <p:cNvGraphicFramePr>
            <a:graphicFrameLocks/>
          </p:cNvGraphicFramePr>
          <p:nvPr/>
        </p:nvGraphicFramePr>
        <p:xfrm>
          <a:off x="5744060" y="2307780"/>
          <a:ext cx="6764020" cy="292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25584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0C95852-6D0F-4530-A245-0E90D09823CC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7086F4-302D-154E-AD91-F7FCA3459F09}"/>
              </a:ext>
            </a:extLst>
          </p:cNvPr>
          <p:cNvSpPr txBox="1"/>
          <p:nvPr/>
        </p:nvSpPr>
        <p:spPr>
          <a:xfrm>
            <a:off x="4120814" y="1259610"/>
            <a:ext cx="35583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Criticità evidenziate</a:t>
            </a:r>
          </a:p>
        </p:txBody>
      </p: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7B7D8BCC-FC5E-444D-9A23-4752F746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6EBD5D4-3873-BE40-90BE-C4025EA7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297" y="6294297"/>
            <a:ext cx="486794" cy="2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Elemento grafico 15" descr="Globo terrestre: Americhe con riempimento a tinta unita">
            <a:extLst>
              <a:ext uri="{FF2B5EF4-FFF2-40B4-BE49-F238E27FC236}">
                <a16:creationId xmlns:a16="http://schemas.microsoft.com/office/drawing/2014/main" id="{337C91D4-AD05-4EE1-9154-10196B99B2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924" t="7924" r="7924" b="7924"/>
          <a:stretch/>
        </p:blipFill>
        <p:spPr>
          <a:xfrm>
            <a:off x="10979393" y="6304318"/>
            <a:ext cx="320566" cy="310312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0E1D5CF-3340-4760-ADC2-3310AC3B557C}"/>
              </a:ext>
            </a:extLst>
          </p:cNvPr>
          <p:cNvSpPr txBox="1"/>
          <p:nvPr/>
        </p:nvSpPr>
        <p:spPr>
          <a:xfrm>
            <a:off x="399472" y="6304395"/>
            <a:ext cx="231683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ICOM 2021 - NEMO 2021</a:t>
            </a:r>
          </a:p>
        </p:txBody>
      </p:sp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D44B69B1-72FB-4F5B-A455-D49CE93B5BC8}"/>
              </a:ext>
            </a:extLst>
          </p:cNvPr>
          <p:cNvGraphicFramePr>
            <a:graphicFrameLocks/>
          </p:cNvGraphicFramePr>
          <p:nvPr/>
        </p:nvGraphicFramePr>
        <p:xfrm>
          <a:off x="466164" y="1915257"/>
          <a:ext cx="5100918" cy="401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B59D5CFE-BF85-4DB1-A37E-0627B403F988}"/>
              </a:ext>
            </a:extLst>
          </p:cNvPr>
          <p:cNvGraphicFramePr>
            <a:graphicFrameLocks/>
          </p:cNvGraphicFramePr>
          <p:nvPr/>
        </p:nvGraphicFramePr>
        <p:xfrm>
          <a:off x="6624919" y="2413416"/>
          <a:ext cx="4849377" cy="375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48A3901-66BF-B74E-A7C7-453775E2F9BB}"/>
              </a:ext>
            </a:extLst>
          </p:cNvPr>
          <p:cNvSpPr txBox="1"/>
          <p:nvPr/>
        </p:nvSpPr>
        <p:spPr>
          <a:xfrm>
            <a:off x="7270450" y="1958185"/>
            <a:ext cx="35583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Adeguamenti pianificati</a:t>
            </a:r>
          </a:p>
        </p:txBody>
      </p:sp>
    </p:spTree>
    <p:extLst>
      <p:ext uri="{BB962C8B-B14F-4D97-AF65-F5344CB8AC3E}">
        <p14:creationId xmlns:p14="http://schemas.microsoft.com/office/powerpoint/2010/main" val="331700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7">
            <a:extLst>
              <a:ext uri="{FF2B5EF4-FFF2-40B4-BE49-F238E27FC236}">
                <a16:creationId xmlns:a16="http://schemas.microsoft.com/office/drawing/2014/main" id="{E834DFE5-70BB-9045-A2CD-82103671229A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00000000-0008-0000-1600-000002000000}"/>
              </a:ext>
            </a:extLst>
          </p:cNvPr>
          <p:cNvGraphicFramePr>
            <a:graphicFrameLocks/>
          </p:cNvGraphicFramePr>
          <p:nvPr/>
        </p:nvGraphicFramePr>
        <p:xfrm>
          <a:off x="930336" y="1245488"/>
          <a:ext cx="10499892" cy="493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CF921B6A-8CB4-DB44-BE8C-6F7FF164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2D40B7B-F167-DC45-9BE4-37DE7C6313BA}"/>
              </a:ext>
            </a:extLst>
          </p:cNvPr>
          <p:cNvSpPr txBox="1"/>
          <p:nvPr/>
        </p:nvSpPr>
        <p:spPr>
          <a:xfrm>
            <a:off x="4149359" y="1202653"/>
            <a:ext cx="406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Investimenti strategici auspicati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98FBA48-BFC3-B94B-B650-3A5783495D25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ISTAT 2021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DD5BD9E-B6C7-8E46-A59B-D39E89B6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072" y="6291587"/>
            <a:ext cx="335448" cy="3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2BEBA5C6-8AFC-D149-9082-FD33159A9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087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8A8B73-4019-D649-93EB-F3C0AC9FA23F}"/>
              </a:ext>
            </a:extLst>
          </p:cNvPr>
          <p:cNvSpPr txBox="1"/>
          <p:nvPr/>
        </p:nvSpPr>
        <p:spPr>
          <a:xfrm>
            <a:off x="3383692" y="1059397"/>
            <a:ext cx="559319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Il digitale ai tempi del Covid19</a:t>
            </a: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8680E2C7-5F7F-C344-B165-CD47AF11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49F914D7-1AE8-364B-B3C8-8BD8E216317E}"/>
              </a:ext>
            </a:extLst>
          </p:cNvPr>
          <p:cNvGraphicFramePr>
            <a:graphicFrameLocks/>
          </p:cNvGraphicFramePr>
          <p:nvPr/>
        </p:nvGraphicFramePr>
        <p:xfrm>
          <a:off x="1717285" y="1613649"/>
          <a:ext cx="9162267" cy="451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2682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D62804-6790-4FEB-ACEA-525AC4FD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9CD0B923-2532-2A41-A042-130A5195E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28" y="1606078"/>
            <a:ext cx="10434708" cy="450717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45079F-9498-2B40-B770-1C36260CB7F6}"/>
              </a:ext>
            </a:extLst>
          </p:cNvPr>
          <p:cNvSpPr txBox="1"/>
          <p:nvPr/>
        </p:nvSpPr>
        <p:spPr>
          <a:xfrm>
            <a:off x="3127946" y="1142636"/>
            <a:ext cx="59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Prima del Covid-19: Musei digitali – Media degli indicatori</a:t>
            </a:r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1E806627-CA25-8A4C-9301-E6B143249709}"/>
              </a:ext>
            </a:extLst>
          </p:cNvPr>
          <p:cNvSpPr txBox="1">
            <a:spLocks/>
          </p:cNvSpPr>
          <p:nvPr/>
        </p:nvSpPr>
        <p:spPr bwMode="auto">
          <a:xfrm>
            <a:off x="399473" y="6304395"/>
            <a:ext cx="1156161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A37F4C-C7F5-324F-8F6F-0716418C4478}"/>
              </a:ext>
            </a:extLst>
          </p:cNvPr>
          <p:cNvSpPr txBox="1"/>
          <p:nvPr/>
        </p:nvSpPr>
        <p:spPr>
          <a:xfrm>
            <a:off x="399472" y="6304395"/>
            <a:ext cx="308331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Osservatorio CC su dati ISTAT 2020</a:t>
            </a:r>
          </a:p>
        </p:txBody>
      </p:sp>
      <p:pic>
        <p:nvPicPr>
          <p:cNvPr id="14" name="Immagine 13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3C6A2232-85A3-8D48-9152-06F82BE1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23" y="6304395"/>
            <a:ext cx="547207" cy="292360"/>
          </a:xfrm>
          <a:prstGeom prst="rect">
            <a:avLst/>
          </a:prstGeom>
          <a:noFill/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C51ED9D-BF43-4E47-BBED-E73DDB993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072" y="6291587"/>
            <a:ext cx="335448" cy="3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6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F4306F-57DC-C340-A3BE-390B63531B8C}"/>
              </a:ext>
            </a:extLst>
          </p:cNvPr>
          <p:cNvSpPr txBox="1"/>
          <p:nvPr/>
        </p:nvSpPr>
        <p:spPr>
          <a:xfrm>
            <a:off x="3770305" y="1167462"/>
            <a:ext cx="498245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I Musei in Emilia-Romagna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C62EF48-49BA-4CA0-8E85-F18D47E544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8" t="11347" r="5721" b="21582"/>
          <a:stretch/>
        </p:blipFill>
        <p:spPr>
          <a:xfrm>
            <a:off x="1053152" y="2038646"/>
            <a:ext cx="10416763" cy="4010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D07A3AB1-D742-DC4F-AFD2-2A5EDF98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</p:spTree>
    <p:extLst>
      <p:ext uri="{BB962C8B-B14F-4D97-AF65-F5344CB8AC3E}">
        <p14:creationId xmlns:p14="http://schemas.microsoft.com/office/powerpoint/2010/main" val="2063948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58700E26-1D29-F74C-A57E-C51AB7C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CCB938-E718-5E49-AE59-FF335D966FC4}"/>
              </a:ext>
            </a:extLst>
          </p:cNvPr>
          <p:cNvSpPr txBox="1"/>
          <p:nvPr/>
        </p:nvSpPr>
        <p:spPr>
          <a:xfrm>
            <a:off x="3490315" y="1026660"/>
            <a:ext cx="562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Prima del Covid-19: il digitale nei musei</a:t>
            </a:r>
          </a:p>
        </p:txBody>
      </p:sp>
      <p:pic>
        <p:nvPicPr>
          <p:cNvPr id="14" name="Immagine 13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3BC88587-E107-D64F-8351-730B2DF6D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23" y="6304395"/>
            <a:ext cx="547207" cy="292360"/>
          </a:xfrm>
          <a:prstGeom prst="rect">
            <a:avLst/>
          </a:prstGeom>
          <a:noFill/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1967E64-8A97-A84A-9E1C-035B6F682E9B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ISTAT 2020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/>
        </p:nvGraphicFramePr>
        <p:xfrm>
          <a:off x="1760035" y="1593517"/>
          <a:ext cx="9090211" cy="452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425ADF4C-5D36-024E-9C55-2A8717BCF211}"/>
              </a:ext>
            </a:extLst>
          </p:cNvPr>
          <p:cNvCxnSpPr/>
          <p:nvPr/>
        </p:nvCxnSpPr>
        <p:spPr bwMode="auto">
          <a:xfrm>
            <a:off x="1836133" y="2487701"/>
            <a:ext cx="282388" cy="0"/>
          </a:xfrm>
          <a:prstGeom prst="line">
            <a:avLst/>
          </a:prstGeom>
          <a:ln w="190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35B1A7-FCB0-E540-9F1C-603FBE9822B1}"/>
              </a:ext>
            </a:extLst>
          </p:cNvPr>
          <p:cNvSpPr txBox="1"/>
          <p:nvPr/>
        </p:nvSpPr>
        <p:spPr>
          <a:xfrm>
            <a:off x="1696914" y="2268417"/>
            <a:ext cx="165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*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85DAEB-C1F0-204B-89CD-E995A6947947}"/>
              </a:ext>
            </a:extLst>
          </p:cNvPr>
          <p:cNvSpPr txBox="1"/>
          <p:nvPr/>
        </p:nvSpPr>
        <p:spPr>
          <a:xfrm>
            <a:off x="11095892" y="5486415"/>
            <a:ext cx="947949" cy="56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*Riguarda solo i «Musei, gallerie o raccolta»</a:t>
            </a:r>
          </a:p>
        </p:txBody>
      </p:sp>
    </p:spTree>
    <p:extLst>
      <p:ext uri="{BB962C8B-B14F-4D97-AF65-F5344CB8AC3E}">
        <p14:creationId xmlns:p14="http://schemas.microsoft.com/office/powerpoint/2010/main" val="336707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58700E26-1D29-F74C-A57E-C51AB7C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4F8DFF6-4D85-0240-AD1A-06A516AD923C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ICOM 2021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80254A2-B7B1-8149-A2D2-FE99FE1FFC0F}"/>
              </a:ext>
            </a:extLst>
          </p:cNvPr>
          <p:cNvSpPr txBox="1"/>
          <p:nvPr/>
        </p:nvSpPr>
        <p:spPr>
          <a:xfrm>
            <a:off x="3189656" y="1063943"/>
            <a:ext cx="598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Variazioni d’uso dei servizi digitali durante la pandemia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 Narrow" panose="020B0604020202020204" pitchFamily="34" charset="0"/>
              <a:ea typeface="ＭＳ Ｐゴシック"/>
              <a:cs typeface="Arial Narrow" panose="020B0604020202020204" pitchFamily="34" charset="0"/>
            </a:endParaRPr>
          </a:p>
        </p:txBody>
      </p:sp>
      <p:pic>
        <p:nvPicPr>
          <p:cNvPr id="24" name="Elemento grafico 15" descr="Globo terrestre: Americhe con riempimento a tinta unita">
            <a:extLst>
              <a:ext uri="{FF2B5EF4-FFF2-40B4-BE49-F238E27FC236}">
                <a16:creationId xmlns:a16="http://schemas.microsoft.com/office/drawing/2014/main" id="{B694FC77-AED6-2F4B-890D-681296CFB0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924" t="7924" r="7924" b="7924"/>
          <a:stretch/>
        </p:blipFill>
        <p:spPr>
          <a:xfrm>
            <a:off x="11624384" y="6279636"/>
            <a:ext cx="286149" cy="276995"/>
          </a:xfrm>
          <a:prstGeom prst="rect">
            <a:avLst/>
          </a:prstGeom>
        </p:spPr>
      </p:pic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8F16DB22-1B4E-43D4-86A4-C6E498C62639}"/>
              </a:ext>
            </a:extLst>
          </p:cNvPr>
          <p:cNvGraphicFramePr>
            <a:graphicFrameLocks/>
          </p:cNvGraphicFramePr>
          <p:nvPr/>
        </p:nvGraphicFramePr>
        <p:xfrm>
          <a:off x="2307688" y="1557911"/>
          <a:ext cx="7745187" cy="461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8629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58700E26-1D29-F74C-A57E-C51AB7C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4F8DFF6-4D85-0240-AD1A-06A516AD923C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NEMO 2021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28465E0-96DE-E44D-AE31-7EAA7D36D66A}"/>
              </a:ext>
            </a:extLst>
          </p:cNvPr>
          <p:cNvSpPr txBox="1"/>
          <p:nvPr/>
        </p:nvSpPr>
        <p:spPr>
          <a:xfrm>
            <a:off x="3169864" y="1173247"/>
            <a:ext cx="58522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Variazioni d’uso dei servizi digitali durante la pandemia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C1D01880-C65C-634E-8739-8CB6D66CE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297" y="6294297"/>
            <a:ext cx="486794" cy="2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14179EDF-4A7E-44E4-970D-2A8AB9B771E9}"/>
              </a:ext>
            </a:extLst>
          </p:cNvPr>
          <p:cNvGraphicFramePr>
            <a:graphicFrameLocks/>
          </p:cNvGraphicFramePr>
          <p:nvPr/>
        </p:nvGraphicFramePr>
        <p:xfrm>
          <a:off x="1170039" y="1953204"/>
          <a:ext cx="10304257" cy="396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4708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91441B-0239-1444-8FB9-F30C67E84B97}"/>
              </a:ext>
            </a:extLst>
          </p:cNvPr>
          <p:cNvSpPr txBox="1"/>
          <p:nvPr/>
        </p:nvSpPr>
        <p:spPr>
          <a:xfrm>
            <a:off x="993993" y="1241369"/>
            <a:ext cx="411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Rapporto dimensione museo/aumento capacità digitali</a:t>
            </a:r>
          </a:p>
        </p:txBody>
      </p:sp>
      <p:cxnSp>
        <p:nvCxnSpPr>
          <p:cNvPr id="5" name="Connettore diritto 7">
            <a:extLst>
              <a:ext uri="{FF2B5EF4-FFF2-40B4-BE49-F238E27FC236}">
                <a16:creationId xmlns:a16="http://schemas.microsoft.com/office/drawing/2014/main" id="{67710EA1-3686-5D46-891D-1760AB8306A4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46EE642C-7364-764C-9C7F-B597D4F1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52B0208-1C5D-2642-B821-EB44350643D1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NEMO 2021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DAA8BD9-40FB-4D4C-9702-36C6AD1E4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297" y="6294297"/>
            <a:ext cx="486794" cy="2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BB7095-6C28-4457-BE7F-F99E6A652874}"/>
              </a:ext>
            </a:extLst>
          </p:cNvPr>
          <p:cNvSpPr txBox="1"/>
          <p:nvPr/>
        </p:nvSpPr>
        <p:spPr>
          <a:xfrm>
            <a:off x="5865497" y="1297506"/>
            <a:ext cx="599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Percezione del bisogno di supporto in ambito digitale</a:t>
            </a: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3ADE626E-3E3F-478A-8DA0-EE41FCAA8AA2}"/>
              </a:ext>
            </a:extLst>
          </p:cNvPr>
          <p:cNvGraphicFramePr>
            <a:graphicFrameLocks/>
          </p:cNvGraphicFramePr>
          <p:nvPr/>
        </p:nvGraphicFramePr>
        <p:xfrm>
          <a:off x="536135" y="2422063"/>
          <a:ext cx="5115832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EB1A0FB2-4631-4A9C-9F0F-AC1B88610AB3}"/>
              </a:ext>
            </a:extLst>
          </p:cNvPr>
          <p:cNvGraphicFramePr>
            <a:graphicFrameLocks/>
          </p:cNvGraphicFramePr>
          <p:nvPr/>
        </p:nvGraphicFramePr>
        <p:xfrm>
          <a:off x="6451614" y="2356863"/>
          <a:ext cx="5115832" cy="3040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96850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58700E26-1D29-F74C-A57E-C51AB7C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FEC9C0-B124-8142-ABA1-9E77BEF21AE2}"/>
              </a:ext>
            </a:extLst>
          </p:cNvPr>
          <p:cNvSpPr txBox="1"/>
          <p:nvPr/>
        </p:nvSpPr>
        <p:spPr>
          <a:xfrm>
            <a:off x="2145570" y="1153361"/>
            <a:ext cx="79008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Presenza sui social network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1BAF305-B9BC-6746-A5E1-5F63E2A84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803" y="6273711"/>
            <a:ext cx="335448" cy="3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E4A218-6F83-784A-BBB7-A24A42F73E45}"/>
              </a:ext>
            </a:extLst>
          </p:cNvPr>
          <p:cNvSpPr txBox="1"/>
          <p:nvPr/>
        </p:nvSpPr>
        <p:spPr>
          <a:xfrm>
            <a:off x="399473" y="6304395"/>
            <a:ext cx="235423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Osservatorio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PoliMi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2021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D03CFBCE-2373-4B74-A95B-E3B315E8E7DB}"/>
              </a:ext>
            </a:extLst>
          </p:cNvPr>
          <p:cNvGraphicFramePr>
            <a:graphicFrameLocks/>
          </p:cNvGraphicFramePr>
          <p:nvPr/>
        </p:nvGraphicFramePr>
        <p:xfrm>
          <a:off x="2360384" y="2145011"/>
          <a:ext cx="7471227" cy="355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9909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58700E26-1D29-F74C-A57E-C51AB7C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C388E57-F628-174C-BE5F-BFBC2F647F1F}"/>
              </a:ext>
            </a:extLst>
          </p:cNvPr>
          <p:cNvSpPr txBox="1"/>
          <p:nvPr/>
        </p:nvSpPr>
        <p:spPr>
          <a:xfrm>
            <a:off x="2145570" y="1105040"/>
            <a:ext cx="79008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Presenza di tecnologie e applicazioni tecnologiche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1D7F909-69C6-894C-B212-FEEC7786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803" y="6273711"/>
            <a:ext cx="335448" cy="3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F207934-2238-A24A-983B-EB2E606A4EA0}"/>
              </a:ext>
            </a:extLst>
          </p:cNvPr>
          <p:cNvSpPr txBox="1"/>
          <p:nvPr/>
        </p:nvSpPr>
        <p:spPr>
          <a:xfrm>
            <a:off x="399473" y="6304395"/>
            <a:ext cx="235423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Osservatorio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PoliMi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2021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6777216C-027F-4417-B787-40BBDFC37751}"/>
              </a:ext>
            </a:extLst>
          </p:cNvPr>
          <p:cNvGraphicFramePr>
            <a:graphicFrameLocks/>
          </p:cNvGraphicFramePr>
          <p:nvPr/>
        </p:nvGraphicFramePr>
        <p:xfrm>
          <a:off x="3145604" y="1911545"/>
          <a:ext cx="5900787" cy="384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8122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58700E26-1D29-F74C-A57E-C51AB7C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2B0645-7E35-0B44-8BB8-085DABC2DDB2}"/>
              </a:ext>
            </a:extLst>
          </p:cNvPr>
          <p:cNvSpPr txBox="1"/>
          <p:nvPr/>
        </p:nvSpPr>
        <p:spPr>
          <a:xfrm>
            <a:off x="2897620" y="1062908"/>
            <a:ext cx="65653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Investimenti in tecnologie digitali Gennaio 2020 - Aprile 2021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FD6F0F-265B-4249-B671-BFF7C9395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803" y="6273711"/>
            <a:ext cx="335448" cy="3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993C2EC-1C2F-CF4D-8CED-3A41D0453841}"/>
              </a:ext>
            </a:extLst>
          </p:cNvPr>
          <p:cNvSpPr txBox="1"/>
          <p:nvPr/>
        </p:nvSpPr>
        <p:spPr>
          <a:xfrm>
            <a:off x="399473" y="6304395"/>
            <a:ext cx="235423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Osservatorio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PoliMi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2021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D1A84350-5672-4DCB-8953-C09843559DE4}"/>
              </a:ext>
            </a:extLst>
          </p:cNvPr>
          <p:cNvGraphicFramePr>
            <a:graphicFrameLocks/>
          </p:cNvGraphicFramePr>
          <p:nvPr/>
        </p:nvGraphicFramePr>
        <p:xfrm>
          <a:off x="2897619" y="1695644"/>
          <a:ext cx="6694615" cy="409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0025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8A8B73-4019-D649-93EB-F3C0AC9FA23F}"/>
              </a:ext>
            </a:extLst>
          </p:cNvPr>
          <p:cNvSpPr txBox="1"/>
          <p:nvPr/>
        </p:nvSpPr>
        <p:spPr>
          <a:xfrm>
            <a:off x="4018485" y="1090175"/>
            <a:ext cx="432362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Uso delle piattaforme social</a:t>
            </a: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8680E2C7-5F7F-C344-B165-CD47AF11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49F914D7-1AE8-364B-B3C8-8BD8E216317E}"/>
              </a:ext>
            </a:extLst>
          </p:cNvPr>
          <p:cNvGraphicFramePr>
            <a:graphicFrameLocks/>
          </p:cNvGraphicFramePr>
          <p:nvPr/>
        </p:nvGraphicFramePr>
        <p:xfrm>
          <a:off x="1717285" y="1613649"/>
          <a:ext cx="9162267" cy="451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3C0451E1-FF27-499C-9CEE-29D28DCAF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8807" y="6423495"/>
            <a:ext cx="542591" cy="29263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80F4BE-371F-DA47-971B-7F78E49F0686}"/>
              </a:ext>
            </a:extLst>
          </p:cNvPr>
          <p:cNvSpPr txBox="1"/>
          <p:nvPr/>
        </p:nvSpPr>
        <p:spPr>
          <a:xfrm>
            <a:off x="399473" y="6304395"/>
            <a:ext cx="21145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Master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UniBo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527461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58700E26-1D29-F74C-A57E-C51AB7C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B384A55-4008-DC4B-AE11-F10520737744}"/>
              </a:ext>
            </a:extLst>
          </p:cNvPr>
          <p:cNvSpPr txBox="1"/>
          <p:nvPr/>
        </p:nvSpPr>
        <p:spPr>
          <a:xfrm>
            <a:off x="2888566" y="1217159"/>
            <a:ext cx="641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Strumenti digitali: rapporto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pre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/post lockdown</a:t>
            </a:r>
          </a:p>
        </p:txBody>
      </p:sp>
      <p:pic>
        <p:nvPicPr>
          <p:cNvPr id="14" name="Immagine 13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4EB6FC76-61C0-9846-8674-17058499A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23" y="6304395"/>
            <a:ext cx="547207" cy="292360"/>
          </a:xfrm>
          <a:prstGeom prst="rect">
            <a:avLst/>
          </a:prstGeom>
          <a:noFill/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EF6ECF-B0BB-0E41-899B-7C14F8FCF444}"/>
              </a:ext>
            </a:extLst>
          </p:cNvPr>
          <p:cNvSpPr txBox="1"/>
          <p:nvPr/>
        </p:nvSpPr>
        <p:spPr>
          <a:xfrm>
            <a:off x="399473" y="6304395"/>
            <a:ext cx="21145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Master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UniBo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2020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30242"/>
              </p:ext>
            </p:extLst>
          </p:nvPr>
        </p:nvGraphicFramePr>
        <p:xfrm>
          <a:off x="1375091" y="1426687"/>
          <a:ext cx="9441818" cy="464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5059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58700E26-1D29-F74C-A57E-C51AB7C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E0440C-81CA-C94A-A3EC-C509495E781C}"/>
              </a:ext>
            </a:extLst>
          </p:cNvPr>
          <p:cNvSpPr txBox="1"/>
          <p:nvPr/>
        </p:nvSpPr>
        <p:spPr>
          <a:xfrm>
            <a:off x="2248362" y="1212656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Strumenti digitali introdotti durante il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lockdown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Narrow" panose="020B0604020202020204" pitchFamily="34" charset="0"/>
              <a:ea typeface="ＭＳ Ｐゴシック"/>
              <a:cs typeface="Arial Narrow" panose="020B0604020202020204" pitchFamily="34" charset="0"/>
            </a:endParaRPr>
          </a:p>
        </p:txBody>
      </p:sp>
      <p:pic>
        <p:nvPicPr>
          <p:cNvPr id="11" name="Immagine 10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FC14AC6F-AC45-544D-B5C0-6B1DAAB44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23" y="6304395"/>
            <a:ext cx="547207" cy="292360"/>
          </a:xfrm>
          <a:prstGeom prst="rect">
            <a:avLst/>
          </a:prstGeom>
          <a:noFill/>
        </p:spPr>
      </p:pic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9FDF3E12-819F-4A8F-A102-0CA444470982}"/>
              </a:ext>
            </a:extLst>
          </p:cNvPr>
          <p:cNvGraphicFramePr>
            <a:graphicFrameLocks/>
          </p:cNvGraphicFramePr>
          <p:nvPr/>
        </p:nvGraphicFramePr>
        <p:xfrm>
          <a:off x="1453842" y="1581990"/>
          <a:ext cx="9452880" cy="459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945FBDA-8670-DF4B-B2E5-BFBD8DA1E42E}"/>
              </a:ext>
            </a:extLst>
          </p:cNvPr>
          <p:cNvSpPr txBox="1"/>
          <p:nvPr/>
        </p:nvSpPr>
        <p:spPr>
          <a:xfrm>
            <a:off x="399473" y="6304395"/>
            <a:ext cx="21145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Master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UniBo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8241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" name="Grafico 1">
                <a:extLst>
                  <a:ext uri="{FF2B5EF4-FFF2-40B4-BE49-F238E27FC236}">
                    <a16:creationId xmlns:a16="http://schemas.microsoft.com/office/drawing/2014/main" id="{80257BDD-49CE-42F9-9270-77B63E40065A}"/>
                  </a:ext>
                </a:extLst>
              </p:cNvPr>
              <p:cNvGraphicFramePr/>
              <p:nvPr/>
            </p:nvGraphicFramePr>
            <p:xfrm>
              <a:off x="3284013" y="911819"/>
              <a:ext cx="8143137" cy="52719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Grafico 1">
                <a:extLst>
                  <a:ext uri="{FF2B5EF4-FFF2-40B4-BE49-F238E27FC236}">
                    <a16:creationId xmlns:a16="http://schemas.microsoft.com/office/drawing/2014/main" id="{80257BDD-49CE-42F9-9270-77B63E4006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4013" y="911819"/>
                <a:ext cx="8143137" cy="5271988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Connettore diritto 7">
            <a:extLst>
              <a:ext uri="{FF2B5EF4-FFF2-40B4-BE49-F238E27FC236}">
                <a16:creationId xmlns:a16="http://schemas.microsoft.com/office/drawing/2014/main" id="{5AE01488-B914-B042-9AD9-5283EC3DD378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85EE42-C3B1-B343-9E98-38126789E102}"/>
              </a:ext>
            </a:extLst>
          </p:cNvPr>
          <p:cNvSpPr txBox="1"/>
          <p:nvPr/>
        </p:nvSpPr>
        <p:spPr>
          <a:xfrm>
            <a:off x="399473" y="1612882"/>
            <a:ext cx="298918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Distribuzione per Provincia</a:t>
            </a:r>
          </a:p>
        </p:txBody>
      </p:sp>
      <p:sp>
        <p:nvSpPr>
          <p:cNvPr id="10" name="Segnaposto piè di pagina 3">
            <a:extLst>
              <a:ext uri="{FF2B5EF4-FFF2-40B4-BE49-F238E27FC236}">
                <a16:creationId xmlns:a16="http://schemas.microsoft.com/office/drawing/2014/main" id="{1ABB35A0-AB49-C647-891F-F14CB9F1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3EB17F-29B5-D04B-A557-AAC01D76663D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Banca dati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PatER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8" name="Immagine 7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D3B8E05F-6E34-8F41-A737-BAB6F16D4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597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58700E26-1D29-F74C-A57E-C51AB7C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4F8DFF6-4D85-0240-AD1A-06A516AD923C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ISTAT 2021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E30D8A1-8F91-8B4C-B265-F012A8C51EC4}"/>
              </a:ext>
            </a:extLst>
          </p:cNvPr>
          <p:cNvSpPr txBox="1"/>
          <p:nvPr/>
        </p:nvSpPr>
        <p:spPr>
          <a:xfrm>
            <a:off x="2981123" y="1183099"/>
            <a:ext cx="622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Rapporto competenze interne/esterne in ambito digitale</a:t>
            </a:r>
          </a:p>
        </p:txBody>
      </p:sp>
      <p:pic>
        <p:nvPicPr>
          <p:cNvPr id="14" name="Immagine 13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5BB6E5AE-5C66-0C45-8370-F8D38C494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23" y="6304395"/>
            <a:ext cx="547207" cy="292360"/>
          </a:xfrm>
          <a:prstGeom prst="rect">
            <a:avLst/>
          </a:prstGeom>
          <a:noFill/>
        </p:spPr>
      </p:pic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/>
          </p:cNvGraphicFramePr>
          <p:nvPr/>
        </p:nvGraphicFramePr>
        <p:xfrm>
          <a:off x="1359031" y="1679862"/>
          <a:ext cx="9473938" cy="436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7412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EB6341-8A00-DE4F-8699-096E4D0D29C4}"/>
              </a:ext>
            </a:extLst>
          </p:cNvPr>
          <p:cNvSpPr txBox="1"/>
          <p:nvPr/>
        </p:nvSpPr>
        <p:spPr>
          <a:xfrm>
            <a:off x="557958" y="1648733"/>
            <a:ext cx="510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Bisogni formativi rilevati</a:t>
            </a:r>
          </a:p>
        </p:txBody>
      </p:sp>
      <p:cxnSp>
        <p:nvCxnSpPr>
          <p:cNvPr id="6" name="Connettore diritto 7">
            <a:extLst>
              <a:ext uri="{FF2B5EF4-FFF2-40B4-BE49-F238E27FC236}">
                <a16:creationId xmlns:a16="http://schemas.microsoft.com/office/drawing/2014/main" id="{16DB1F38-626E-1B4F-B432-71E6F69AC735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4E03F974-FDCE-9444-800A-29758284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pic>
        <p:nvPicPr>
          <p:cNvPr id="10" name="Immagine 9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5087A031-5250-2546-926D-0B521842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23" y="6304395"/>
            <a:ext cx="547207" cy="292360"/>
          </a:xfrm>
          <a:prstGeom prst="rect">
            <a:avLst/>
          </a:prstGeom>
          <a:noFill/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8027E2-3CF0-FD4E-97F9-3F6DF5ED9EA7}"/>
              </a:ext>
            </a:extLst>
          </p:cNvPr>
          <p:cNvSpPr txBox="1"/>
          <p:nvPr/>
        </p:nvSpPr>
        <p:spPr>
          <a:xfrm>
            <a:off x="399473" y="6304395"/>
            <a:ext cx="21145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Master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UniBo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C495DD-263B-4BCB-A371-1C4BE7299BE8}"/>
              </a:ext>
            </a:extLst>
          </p:cNvPr>
          <p:cNvSpPr txBox="1"/>
          <p:nvPr/>
        </p:nvSpPr>
        <p:spPr>
          <a:xfrm>
            <a:off x="10278922" y="5434450"/>
            <a:ext cx="4195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F4BBA02-0662-48AA-9C4C-9D2FBDE93A67}"/>
              </a:ext>
            </a:extLst>
          </p:cNvPr>
          <p:cNvSpPr txBox="1"/>
          <p:nvPr/>
        </p:nvSpPr>
        <p:spPr>
          <a:xfrm>
            <a:off x="7604887" y="1413995"/>
            <a:ext cx="2617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Propensione all’inserimento di nuove specifiche competenze tecnologiche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EEB3ADB9-DE8E-4AB7-9C73-694E2529EF4A}"/>
              </a:ext>
            </a:extLst>
          </p:cNvPr>
          <p:cNvGraphicFramePr>
            <a:graphicFrameLocks/>
          </p:cNvGraphicFramePr>
          <p:nvPr/>
        </p:nvGraphicFramePr>
        <p:xfrm>
          <a:off x="159906" y="2179146"/>
          <a:ext cx="5719784" cy="362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1178A9CA-787A-4B47-903F-483F768B538B}"/>
              </a:ext>
            </a:extLst>
          </p:cNvPr>
          <p:cNvGraphicFramePr>
            <a:graphicFrameLocks/>
          </p:cNvGraphicFramePr>
          <p:nvPr/>
        </p:nvGraphicFramePr>
        <p:xfrm>
          <a:off x="6096000" y="2179146"/>
          <a:ext cx="5719784" cy="3509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5315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58700E26-1D29-F74C-A57E-C51AB7C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4F8DFF6-4D85-0240-AD1A-06A516AD923C}"/>
              </a:ext>
            </a:extLst>
          </p:cNvPr>
          <p:cNvSpPr txBox="1"/>
          <p:nvPr/>
        </p:nvSpPr>
        <p:spPr>
          <a:xfrm>
            <a:off x="399473" y="6304395"/>
            <a:ext cx="26664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ISTAT 2021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0C605D6-47EE-4C41-A65B-7AC300646D88}"/>
              </a:ext>
            </a:extLst>
          </p:cNvPr>
          <p:cNvSpPr txBox="1"/>
          <p:nvPr/>
        </p:nvSpPr>
        <p:spPr>
          <a:xfrm>
            <a:off x="2635429" y="1234087"/>
            <a:ext cx="692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Propensione all’investimento economico in ambito tecnologico</a:t>
            </a:r>
          </a:p>
        </p:txBody>
      </p:sp>
      <p:pic>
        <p:nvPicPr>
          <p:cNvPr id="15" name="Immagine 14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2ECFB17B-872D-1647-B55B-A0592334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23" y="6304395"/>
            <a:ext cx="547207" cy="292360"/>
          </a:xfrm>
          <a:prstGeom prst="rect">
            <a:avLst/>
          </a:prstGeom>
          <a:noFill/>
        </p:spPr>
      </p:pic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86496115-D314-42F0-BF96-D82ECB77D47D}"/>
              </a:ext>
            </a:extLst>
          </p:cNvPr>
          <p:cNvGraphicFramePr>
            <a:graphicFrameLocks/>
          </p:cNvGraphicFramePr>
          <p:nvPr/>
        </p:nvGraphicFramePr>
        <p:xfrm>
          <a:off x="1721797" y="1770435"/>
          <a:ext cx="9202365" cy="427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2460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E09278A-B0DC-4B05-B29C-B9B9FD5FCE40}"/>
              </a:ext>
            </a:extLst>
          </p:cNvPr>
          <p:cNvSpPr txBox="1"/>
          <p:nvPr/>
        </p:nvSpPr>
        <p:spPr>
          <a:xfrm>
            <a:off x="6715124" y="4988434"/>
            <a:ext cx="4173456" cy="18032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C39F134-9A7A-4907-A033-0523A89089AF}"/>
              </a:ext>
            </a:extLst>
          </p:cNvPr>
          <p:cNvSpPr txBox="1"/>
          <p:nvPr/>
        </p:nvSpPr>
        <p:spPr>
          <a:xfrm>
            <a:off x="6715124" y="4113981"/>
            <a:ext cx="3595939" cy="16926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5927AB5-A3AC-4608-8877-B01413709D0F}"/>
              </a:ext>
            </a:extLst>
          </p:cNvPr>
          <p:cNvSpPr txBox="1"/>
          <p:nvPr/>
        </p:nvSpPr>
        <p:spPr>
          <a:xfrm>
            <a:off x="6715123" y="3620333"/>
            <a:ext cx="4570497" cy="30557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E4DA769-0CA6-4A8C-9454-B107B74181CD}"/>
              </a:ext>
            </a:extLst>
          </p:cNvPr>
          <p:cNvSpPr txBox="1"/>
          <p:nvPr/>
        </p:nvSpPr>
        <p:spPr>
          <a:xfrm>
            <a:off x="6715123" y="2766436"/>
            <a:ext cx="3319213" cy="25382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E185F71-B63F-4380-821F-094923A7812F}"/>
              </a:ext>
            </a:extLst>
          </p:cNvPr>
          <p:cNvSpPr txBox="1"/>
          <p:nvPr/>
        </p:nvSpPr>
        <p:spPr>
          <a:xfrm>
            <a:off x="6715124" y="2322641"/>
            <a:ext cx="4886325" cy="276999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0000000-0008-0000-1600-000005000000}"/>
              </a:ext>
            </a:extLst>
          </p:cNvPr>
          <p:cNvGraphicFramePr>
            <a:graphicFrameLocks/>
          </p:cNvGraphicFramePr>
          <p:nvPr/>
        </p:nvGraphicFramePr>
        <p:xfrm>
          <a:off x="476712" y="-247211"/>
          <a:ext cx="11407140" cy="667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58700E26-1D29-F74C-A57E-C51AB7C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4F8DFF6-4D85-0240-AD1A-06A516AD923C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ISTAT 2021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5E41130-67A7-1A45-B4A7-D7688923AD39}"/>
              </a:ext>
            </a:extLst>
          </p:cNvPr>
          <p:cNvSpPr txBox="1"/>
          <p:nvPr/>
        </p:nvSpPr>
        <p:spPr>
          <a:xfrm>
            <a:off x="3440802" y="1169437"/>
            <a:ext cx="547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Attività strategiche su cui indirizzare gli investimenti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 Narrow" panose="020B0604020202020204" pitchFamily="34" charset="0"/>
              <a:ea typeface="ＭＳ Ｐゴシック"/>
              <a:cs typeface="Arial Narrow" panose="020B0604020202020204" pitchFamily="34" charset="0"/>
            </a:endParaRPr>
          </a:p>
        </p:txBody>
      </p:sp>
      <p:pic>
        <p:nvPicPr>
          <p:cNvPr id="18" name="Immagine 17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F73D29F1-1426-EE49-88DF-470AACB3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23" y="6304395"/>
            <a:ext cx="547207" cy="292360"/>
          </a:xfrm>
          <a:prstGeom prst="rect">
            <a:avLst/>
          </a:prstGeom>
          <a:noFill/>
        </p:spPr>
      </p:pic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82482320-3770-44CC-82F7-86C4428CBC99}"/>
              </a:ext>
            </a:extLst>
          </p:cNvPr>
          <p:cNvGraphicFramePr>
            <a:graphicFrameLocks/>
          </p:cNvGraphicFramePr>
          <p:nvPr/>
        </p:nvGraphicFramePr>
        <p:xfrm>
          <a:off x="1076888" y="3128554"/>
          <a:ext cx="2995781" cy="218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877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58700E26-1D29-F74C-A57E-C51AB7C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4F8DFF6-4D85-0240-AD1A-06A516AD923C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ISTAT 2020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A050F56-F68D-4647-9CDE-A326D7C87055}"/>
              </a:ext>
            </a:extLst>
          </p:cNvPr>
          <p:cNvSpPr txBox="1"/>
          <p:nvPr/>
        </p:nvSpPr>
        <p:spPr>
          <a:xfrm>
            <a:off x="2104809" y="1041674"/>
            <a:ext cx="798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Servizi non attivati per dimensione museale, pre-Covid19</a:t>
            </a:r>
          </a:p>
        </p:txBody>
      </p:sp>
      <p:pic>
        <p:nvPicPr>
          <p:cNvPr id="15" name="Immagine 14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1BCA6014-90DA-224B-B9B7-27536303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23" y="6304395"/>
            <a:ext cx="547207" cy="292360"/>
          </a:xfrm>
          <a:prstGeom prst="rect">
            <a:avLst/>
          </a:prstGeom>
          <a:noFill/>
        </p:spPr>
      </p:pic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D8582E7E-9720-4ECB-8437-FED48D390A44}"/>
              </a:ext>
            </a:extLst>
          </p:cNvPr>
          <p:cNvGraphicFramePr>
            <a:graphicFrameLocks/>
          </p:cNvGraphicFramePr>
          <p:nvPr/>
        </p:nvGraphicFramePr>
        <p:xfrm>
          <a:off x="1800882" y="1476992"/>
          <a:ext cx="8758800" cy="455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1F0366-EBEE-B944-AAFF-AC06918F16C2}"/>
              </a:ext>
            </a:extLst>
          </p:cNvPr>
          <p:cNvSpPr txBox="1"/>
          <p:nvPr/>
        </p:nvSpPr>
        <p:spPr>
          <a:xfrm>
            <a:off x="11095892" y="5486415"/>
            <a:ext cx="947949" cy="56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*Riguarda solo i «Musei, gallerie o raccolta»</a:t>
            </a:r>
          </a:p>
        </p:txBody>
      </p:sp>
    </p:spTree>
    <p:extLst>
      <p:ext uri="{BB962C8B-B14F-4D97-AF65-F5344CB8AC3E}">
        <p14:creationId xmlns:p14="http://schemas.microsoft.com/office/powerpoint/2010/main" val="3318964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58700E26-1D29-F74C-A57E-C51AB7C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4F8DFF6-4D85-0240-AD1A-06A516AD923C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ISTAT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0DE12D8-D294-9F47-86F7-305C3B1CF607}"/>
              </a:ext>
            </a:extLst>
          </p:cNvPr>
          <p:cNvSpPr txBox="1"/>
          <p:nvPr/>
        </p:nvSpPr>
        <p:spPr>
          <a:xfrm>
            <a:off x="2104809" y="1066533"/>
            <a:ext cx="798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Servizi non attivati per dimensione museale, pandemia</a:t>
            </a:r>
          </a:p>
        </p:txBody>
      </p:sp>
      <p:pic>
        <p:nvPicPr>
          <p:cNvPr id="15" name="Immagine 14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F190A44F-EA12-E94A-8D11-8C124CA6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23" y="6304395"/>
            <a:ext cx="547207" cy="292360"/>
          </a:xfrm>
          <a:prstGeom prst="rect">
            <a:avLst/>
          </a:prstGeom>
          <a:noFill/>
        </p:spPr>
      </p:pic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/>
          </p:cNvGraphicFramePr>
          <p:nvPr/>
        </p:nvGraphicFramePr>
        <p:xfrm>
          <a:off x="1555099" y="1538885"/>
          <a:ext cx="9250365" cy="454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0970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58700E26-1D29-F74C-A57E-C51AB7C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4F8DFF6-4D85-0240-AD1A-06A516AD923C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ICOM 2021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2BCDF1A-94AD-8043-AA17-352177B037A7}"/>
              </a:ext>
            </a:extLst>
          </p:cNvPr>
          <p:cNvSpPr txBox="1"/>
          <p:nvPr/>
        </p:nvSpPr>
        <p:spPr>
          <a:xfrm>
            <a:off x="3760641" y="992150"/>
            <a:ext cx="483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Servizi non attivati per dimensione museale</a:t>
            </a:r>
          </a:p>
        </p:txBody>
      </p:sp>
      <p:pic>
        <p:nvPicPr>
          <p:cNvPr id="22" name="Elemento grafico 15" descr="Globo terrestre: Americhe con riempimento a tinta unita">
            <a:extLst>
              <a:ext uri="{FF2B5EF4-FFF2-40B4-BE49-F238E27FC236}">
                <a16:creationId xmlns:a16="http://schemas.microsoft.com/office/drawing/2014/main" id="{182C5D85-3856-AC42-8B85-92447DD7D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924" t="7924" r="7924" b="7924"/>
          <a:stretch/>
        </p:blipFill>
        <p:spPr>
          <a:xfrm>
            <a:off x="11624384" y="6279636"/>
            <a:ext cx="286149" cy="276995"/>
          </a:xfrm>
          <a:prstGeom prst="rect">
            <a:avLst/>
          </a:prstGeom>
        </p:spPr>
      </p:pic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54F636F2-988F-46D4-B46E-E80CA488D4FC}"/>
              </a:ext>
            </a:extLst>
          </p:cNvPr>
          <p:cNvGraphicFramePr>
            <a:graphicFrameLocks/>
          </p:cNvGraphicFramePr>
          <p:nvPr/>
        </p:nvGraphicFramePr>
        <p:xfrm>
          <a:off x="1470000" y="1488913"/>
          <a:ext cx="9252000" cy="455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77411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6B854F-C480-4089-982A-5429B938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276" y="980506"/>
            <a:ext cx="6751447" cy="555812"/>
          </a:xfrm>
        </p:spPr>
        <p:txBody>
          <a:bodyPr anchor="ctr"/>
          <a:lstStyle/>
          <a:p>
            <a:pPr algn="ctr"/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Fonti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BFCB3C6-2ED8-4995-9635-F5EF5793EC75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4A4E0070-845B-874C-967D-3A840F07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8E7F85D0-C394-45AE-88D5-BAA4281ED3C4}"/>
              </a:ext>
            </a:extLst>
          </p:cNvPr>
          <p:cNvSpPr>
            <a:spLocks noGrp="1"/>
          </p:cNvSpPr>
          <p:nvPr/>
        </p:nvSpPr>
        <p:spPr bwMode="auto">
          <a:xfrm>
            <a:off x="654251" y="1518045"/>
            <a:ext cx="11046460" cy="45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Assessorato Cultura e Paesaggio della Regione Emilia-Romagna 2020, Monitoraggio effetti covid-19 sui comparti cultura - Spettacolo in Emilia-Romagna.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ICOM 2021, Museums, museum professionals and Covid-19: third survey </a:t>
            </a: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https://icom.museum/wp-content/uploads/2021/07/Museums-and-Covid-19_third-ICOM-report.pdf</a:t>
            </a:r>
            <a:endParaRPr lang="it-IT" sz="1500" dirty="0">
              <a:solidFill>
                <a:srgbClr val="000000">
                  <a:lumMod val="75000"/>
                  <a:lumOff val="25000"/>
                </a:srgb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ISTAT 2020, I musei statali al tempo del Covid-19 </a:t>
            </a: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https://www.istat.it/it/files//2020/05/I-musei-statali-al-tempo-del-Covid-19.pdf</a:t>
            </a:r>
            <a:endParaRPr lang="it-IT" sz="1500" dirty="0">
              <a:solidFill>
                <a:srgbClr val="000000">
                  <a:lumMod val="75000"/>
                  <a:lumOff val="25000"/>
                </a:srgb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ISTAT 2020, Indagine su musei e istituzioni similari </a:t>
            </a: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https://www.istat.it/it/archivio/251882</a:t>
            </a:r>
            <a:endParaRPr lang="it-IT" sz="1500" dirty="0">
              <a:solidFill>
                <a:srgbClr val="000000">
                  <a:lumMod val="75000"/>
                  <a:lumOff val="25000"/>
                </a:srgb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ISTAT 2021, Indagine su musei e istituzioni similari </a:t>
            </a: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https://www.istat.it/it/archivio/264586</a:t>
            </a: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Master </a:t>
            </a:r>
            <a:r>
              <a:rPr lang="it-IT" sz="15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UniBo</a:t>
            </a: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2020 (Beretta A., Di Nicola T., Lunghi S., Tanzillo M., Visintin M.), Comunicazione, tecnologie e Covid-19 negli enti museali: indagine all’interno del Master in valorizzazione turistica e gestione del patrimonio culturale, 5a ed. </a:t>
            </a: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https://master.unibo.it/turismoculturale/it/progetti/futurismi-le-indagini-del-master-per-capire-come-il-covid-19-ha-cambiato-il-turismo-culturale</a:t>
            </a:r>
            <a:endParaRPr lang="it-IT" sz="1500" dirty="0">
              <a:solidFill>
                <a:srgbClr val="000000">
                  <a:lumMod val="75000"/>
                  <a:lumOff val="25000"/>
                </a:srgb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NEMO 2021, Follow-up survey on the impact of the COVID-19 pandemic on museums in Europe: final report </a:t>
            </a: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https://www.ne-mo.org/fileadmin/Dateien/public/NEMO_documents/NEMO_COVID19_FollowUpReport_11.1.2021.pdf</a:t>
            </a:r>
            <a:endParaRPr lang="it-IT" sz="1500" dirty="0">
              <a:solidFill>
                <a:srgbClr val="000000">
                  <a:lumMod val="75000"/>
                  <a:lumOff val="25000"/>
                </a:srgb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Osservatorio Cultura e Creatività, Regione Emilia Romagna </a:t>
            </a: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https://www.emiliaromagnaosservatorioculturaecreativita.it/</a:t>
            </a:r>
            <a:endParaRPr lang="it-IT" sz="1500" dirty="0">
              <a:solidFill>
                <a:srgbClr val="000000">
                  <a:lumMod val="75000"/>
                  <a:lumOff val="25000"/>
                </a:srgb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Osservatorio Innovazione Digitale nei Beni e Attività Culturali 2021, L’innovazione digitale nei musei italiani nel 2021, School of Management del Politecnico di Milano: Ricerca 2020-2021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5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PatER</a:t>
            </a: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2021, banca dati </a:t>
            </a: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https://bbcc.ibc.regione.emilia-romagna.it/</a:t>
            </a:r>
            <a:endParaRPr lang="it-IT" sz="1500" dirty="0">
              <a:solidFill>
                <a:srgbClr val="000000">
                  <a:lumMod val="75000"/>
                  <a:lumOff val="25000"/>
                </a:srgb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Regione Emilia-Romagna, elaborazione a cura del Settore Innovazione digitale, dati, tecnologia e polo archivistico – Area statistica della Regione Emilia-Romagna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UNESCO 2021, Museums around the world in the face of COVID-19 </a:t>
            </a: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https://unesdoc.unesco.org/ark:/48223/pf0000376729_eng</a:t>
            </a:r>
            <a:endParaRPr lang="it-IT" sz="1500" dirty="0">
              <a:solidFill>
                <a:srgbClr val="000000">
                  <a:lumMod val="75000"/>
                  <a:lumOff val="25000"/>
                </a:srgb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sz="1500" b="0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Narrow" panose="020B0604020202020204" pitchFamily="34" charset="0"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1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7">
            <a:extLst>
              <a:ext uri="{FF2B5EF4-FFF2-40B4-BE49-F238E27FC236}">
                <a16:creationId xmlns:a16="http://schemas.microsoft.com/office/drawing/2014/main" id="{6038413A-AFD6-A24D-AE1F-F1286CA5831A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15C998-78AD-7441-8068-F2241DC60A05}"/>
              </a:ext>
            </a:extLst>
          </p:cNvPr>
          <p:cNvSpPr txBox="1"/>
          <p:nvPr/>
        </p:nvSpPr>
        <p:spPr>
          <a:xfrm>
            <a:off x="6451290" y="1627700"/>
            <a:ext cx="537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Presenza di almeno un museo nel territorio comunale</a:t>
            </a:r>
          </a:p>
        </p:txBody>
      </p:sp>
      <p:sp>
        <p:nvSpPr>
          <p:cNvPr id="16" name="Segnaposto piè di pagina 3">
            <a:extLst>
              <a:ext uri="{FF2B5EF4-FFF2-40B4-BE49-F238E27FC236}">
                <a16:creationId xmlns:a16="http://schemas.microsoft.com/office/drawing/2014/main" id="{FBAAAA79-9B08-AF40-A1DC-7FE833D4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36EE8DB-6704-2445-B1E5-67F525533A0F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Banca dati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PatER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8" name="Immagine 7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565425E6-687C-2E47-9E66-0BF7444C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C4B66957-85E5-4220-9A67-0050F0671F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t="15764" r="6531" b="16948"/>
          <a:stretch/>
        </p:blipFill>
        <p:spPr>
          <a:xfrm>
            <a:off x="186789" y="2316861"/>
            <a:ext cx="6142430" cy="330026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0AE15C-8A13-414A-B42C-ADAC08928586}"/>
              </a:ext>
            </a:extLst>
          </p:cNvPr>
          <p:cNvSpPr txBox="1"/>
          <p:nvPr/>
        </p:nvSpPr>
        <p:spPr>
          <a:xfrm>
            <a:off x="1140369" y="1625366"/>
            <a:ext cx="345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Densità dei musei per Comune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CC5F2B8-AC9B-4B0D-BDA5-A8A15668B6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2" r="3105"/>
          <a:stretch/>
        </p:blipFill>
        <p:spPr>
          <a:xfrm>
            <a:off x="6224477" y="2281633"/>
            <a:ext cx="5707938" cy="333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1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7">
            <a:extLst>
              <a:ext uri="{FF2B5EF4-FFF2-40B4-BE49-F238E27FC236}">
                <a16:creationId xmlns:a16="http://schemas.microsoft.com/office/drawing/2014/main" id="{422EBFA4-CA4B-2849-9E68-BA1D0A35A6FE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0000000-0008-0000-0D00-000003000000}"/>
              </a:ext>
            </a:extLst>
          </p:cNvPr>
          <p:cNvGraphicFramePr>
            <a:graphicFrameLocks/>
          </p:cNvGraphicFramePr>
          <p:nvPr/>
        </p:nvGraphicFramePr>
        <p:xfrm>
          <a:off x="-1541881" y="1270931"/>
          <a:ext cx="7687540" cy="4747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E1C1CA-03ED-2C48-AFC7-FCFFEECBF6E0}"/>
              </a:ext>
            </a:extLst>
          </p:cNvPr>
          <p:cNvSpPr txBox="1"/>
          <p:nvPr/>
        </p:nvSpPr>
        <p:spPr>
          <a:xfrm>
            <a:off x="4417208" y="1160127"/>
            <a:ext cx="280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Distribuzione per titolarità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ED853BD-D3B5-AD46-95C6-0078C14CAE5E}"/>
              </a:ext>
            </a:extLst>
          </p:cNvPr>
          <p:cNvGraphicFramePr>
            <a:graphicFrameLocks/>
          </p:cNvGraphicFramePr>
          <p:nvPr/>
        </p:nvGraphicFramePr>
        <p:xfrm>
          <a:off x="4808483" y="1524535"/>
          <a:ext cx="7336341" cy="460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FA894E49-7746-F34F-AE48-AD97AA46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39A38A6-6A15-254E-9E42-D93FFDCB7F4F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ISTAT 2021</a:t>
            </a:r>
          </a:p>
        </p:txBody>
      </p:sp>
      <p:pic>
        <p:nvPicPr>
          <p:cNvPr id="9" name="Immagine 8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A044FC31-88EE-784D-B3F1-49F94E8A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185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7">
            <a:extLst>
              <a:ext uri="{FF2B5EF4-FFF2-40B4-BE49-F238E27FC236}">
                <a16:creationId xmlns:a16="http://schemas.microsoft.com/office/drawing/2014/main" id="{422EBFA4-CA4B-2849-9E68-BA1D0A35A6FE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7D9848-54C4-6943-9796-4FDA6885FA14}"/>
              </a:ext>
            </a:extLst>
          </p:cNvPr>
          <p:cNvSpPr txBox="1"/>
          <p:nvPr/>
        </p:nvSpPr>
        <p:spPr>
          <a:xfrm>
            <a:off x="9076989" y="2308637"/>
            <a:ext cx="283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Distribuzione per tipologia</a:t>
            </a:r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7067E8A6-BAA6-C349-A385-FD06A24C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843CAA3-3E1D-3D47-B4DB-32C56985F25A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Banca dati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PatER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/>
        </p:nvGraphicFramePr>
        <p:xfrm>
          <a:off x="642938" y="1185862"/>
          <a:ext cx="8501062" cy="490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magine 7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912C675B-4EC1-B149-99A1-131E16022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50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7">
            <a:extLst>
              <a:ext uri="{FF2B5EF4-FFF2-40B4-BE49-F238E27FC236}">
                <a16:creationId xmlns:a16="http://schemas.microsoft.com/office/drawing/2014/main" id="{422EBFA4-CA4B-2849-9E68-BA1D0A35A6FE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B33C5F-75CF-204A-A750-1EE3F67D078D}"/>
              </a:ext>
            </a:extLst>
          </p:cNvPr>
          <p:cNvSpPr txBox="1"/>
          <p:nvPr/>
        </p:nvSpPr>
        <p:spPr>
          <a:xfrm>
            <a:off x="5096164" y="1087002"/>
            <a:ext cx="331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/>
                <a:cs typeface="Arial Narrow" panose="020B0604020202020204" pitchFamily="34" charset="0"/>
              </a:rPr>
              <a:t>Anno di apertura al pubblico</a:t>
            </a:r>
          </a:p>
        </p:txBody>
      </p:sp>
      <p:sp>
        <p:nvSpPr>
          <p:cNvPr id="10" name="Segnaposto piè di pagina 3">
            <a:extLst>
              <a:ext uri="{FF2B5EF4-FFF2-40B4-BE49-F238E27FC236}">
                <a16:creationId xmlns:a16="http://schemas.microsoft.com/office/drawing/2014/main" id="{2F978E17-C319-964D-9AED-1BF4106C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2" name="Grafico 11">
                <a:extLst>
                  <a:ext uri="{FF2B5EF4-FFF2-40B4-BE49-F238E27FC236}">
                    <a16:creationId xmlns:a16="http://schemas.microsoft.com/office/drawing/2014/main" id="{41352ECB-F6C1-4526-B951-FCC08283D083}"/>
                  </a:ext>
                </a:extLst>
              </p:cNvPr>
              <p:cNvGraphicFramePr/>
              <p:nvPr/>
            </p:nvGraphicFramePr>
            <p:xfrm>
              <a:off x="2076262" y="1625724"/>
              <a:ext cx="8039476" cy="444025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2" name="Grafico 11">
                <a:extLst>
                  <a:ext uri="{FF2B5EF4-FFF2-40B4-BE49-F238E27FC236}">
                    <a16:creationId xmlns:a16="http://schemas.microsoft.com/office/drawing/2014/main" id="{41352ECB-F6C1-4526-B951-FCC08283D0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6262" y="1625724"/>
                <a:ext cx="8039476" cy="4440255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9911A4E-4CF3-4892-A166-377FC75B99BD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Banca dati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PatER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3" name="Immagine 2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01FF1018-57F1-4AE4-A931-AB8069209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202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0611E3E-B7F2-4659-8F74-1FD8D3DFD711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58700E26-1D29-F74C-A57E-C51AB7CB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473" y="6304395"/>
            <a:ext cx="115616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592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Musei e Covid19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4F8DFF6-4D85-0240-AD1A-06A516AD923C}"/>
              </a:ext>
            </a:extLst>
          </p:cNvPr>
          <p:cNvSpPr txBox="1"/>
          <p:nvPr/>
        </p:nvSpPr>
        <p:spPr>
          <a:xfrm>
            <a:off x="399473" y="6304395"/>
            <a:ext cx="1680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Fonte: Banca dati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PatER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2BCDF1A-94AD-8043-AA17-352177B037A7}"/>
              </a:ext>
            </a:extLst>
          </p:cNvPr>
          <p:cNvSpPr txBox="1"/>
          <p:nvPr/>
        </p:nvSpPr>
        <p:spPr>
          <a:xfrm>
            <a:off x="3760639" y="1267936"/>
            <a:ext cx="48392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/>
                <a:ea typeface="ＭＳ Ｐゴシック"/>
                <a:cs typeface="+mn-cs"/>
              </a:rPr>
              <a:t>Tipologia di musei per anno di apertura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 Narrow"/>
              <a:ea typeface="ＭＳ Ｐゴシック"/>
              <a:cs typeface="+mn-cs"/>
            </a:endParaRPr>
          </a:p>
        </p:txBody>
      </p:sp>
      <p:pic>
        <p:nvPicPr>
          <p:cNvPr id="3" name="Immagine 2" descr="Iter amministrativo articoli 186 e 187 CdS nella regione Emilia Romagna –  Patente Alcolica">
            <a:extLst>
              <a:ext uri="{FF2B5EF4-FFF2-40B4-BE49-F238E27FC236}">
                <a16:creationId xmlns:a16="http://schemas.microsoft.com/office/drawing/2014/main" id="{BF6085BE-7387-4392-B142-ED76350BE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96" y="6317684"/>
            <a:ext cx="497461" cy="265782"/>
          </a:xfrm>
          <a:prstGeom prst="rect">
            <a:avLst/>
          </a:prstGeom>
          <a:noFill/>
        </p:spPr>
      </p:pic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A8FC6F17-CFE1-47FD-A9F3-AF232E9C7B78}"/>
              </a:ext>
            </a:extLst>
          </p:cNvPr>
          <p:cNvGraphicFramePr>
            <a:graphicFrameLocks/>
          </p:cNvGraphicFramePr>
          <p:nvPr/>
        </p:nvGraphicFramePr>
        <p:xfrm>
          <a:off x="956006" y="1839201"/>
          <a:ext cx="10587790" cy="4135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4317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0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1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2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1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1759</Words>
  <Application>Microsoft Macintosh PowerPoint</Application>
  <PresentationFormat>Widescreen</PresentationFormat>
  <Paragraphs>275</Paragraphs>
  <Slides>47</Slides>
  <Notes>47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47</vt:i4>
      </vt:variant>
    </vt:vector>
  </HeadingPairs>
  <TitlesOfParts>
    <vt:vector size="53" baseType="lpstr">
      <vt:lpstr>Arial</vt:lpstr>
      <vt:lpstr>Arial Narrow</vt:lpstr>
      <vt:lpstr>Calibri</vt:lpstr>
      <vt:lpstr>Calibri Light</vt:lpstr>
      <vt:lpstr>Tema di Office</vt:lpstr>
      <vt:lpstr>Presentazione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Musei e Covid19</dc:title>
  <dc:creator>Matteo Fornaciari</dc:creator>
  <cp:lastModifiedBy>Matteo Fornaciari</cp:lastModifiedBy>
  <cp:revision>3</cp:revision>
  <dcterms:created xsi:type="dcterms:W3CDTF">2022-04-01T18:15:17Z</dcterms:created>
  <dcterms:modified xsi:type="dcterms:W3CDTF">2022-05-13T13:22:40Z</dcterms:modified>
</cp:coreProperties>
</file>