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embeddedFontLst>
    <p:embeddedFont>
      <p:font typeface="Roboto" panose="020B060402020202020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26" d="100"/>
          <a:sy n="126" d="100"/>
        </p:scale>
        <p:origin x="-202" y="18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3305332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bfd4dac57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bfd4dac57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c462399c3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c462399c3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be128605c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be128605c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bd1dcc997a_0_4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bd1dcc997a_0_4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bdfe43e33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bdfe43e33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bfa6fd5407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bfa6fd540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be128605cb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be128605cb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bdfe43e33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bdfe43e33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bd1dcc997a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bd1dcc997a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bd1dcc997a_0_4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bd1dcc997a_0_4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bd1dcc997a_0_4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bd1dcc997a_0_4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be128605cb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be128605c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bd1dcc997a_0_4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bd1dcc997a_0_4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bd1dcc997a_0_4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bd1dcc997a_0_4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bfa6fd540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bfa6fd540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d1dcc997a_0_4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bd1dcc997a_0_4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be128605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be128605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c08a9c51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c08a9c51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bd1dcc997a_0_4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bd1dcc997a_0_4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c462399c3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c462399c3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bd1dcc997a_0_4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bd1dcc997a_0_4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bd1dcc997a_0_4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bd1dcc997a_0_4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bd1dcc997a_0_4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bd1dcc997a_0_4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bd1dcc997a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bd1dcc997a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bd1dcc997a_0_4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bd1dcc997a_0_4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be128605c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be128605c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hyperlink" Target="https://it.wikipedia.org/wiki/Paratriathlon"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3"/>
          <p:cNvPicPr preferRelativeResize="0"/>
          <p:nvPr/>
        </p:nvPicPr>
        <p:blipFill>
          <a:blip r:embed="rId3">
            <a:alphaModFix/>
          </a:blip>
          <a:stretch>
            <a:fillRect/>
          </a:stretch>
        </p:blipFill>
        <p:spPr>
          <a:xfrm>
            <a:off x="-26014" y="0"/>
            <a:ext cx="9196027" cy="51727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2"/>
          <p:cNvPicPr preferRelativeResize="0"/>
          <p:nvPr/>
        </p:nvPicPr>
        <p:blipFill rotWithShape="1">
          <a:blip r:embed="rId3">
            <a:alphaModFix/>
          </a:blip>
          <a:srcRect l="2531" t="9706" r="2293" b="8933"/>
          <a:stretch/>
        </p:blipFill>
        <p:spPr>
          <a:xfrm>
            <a:off x="1659462" y="930500"/>
            <a:ext cx="5825075" cy="3734726"/>
          </a:xfrm>
          <a:prstGeom prst="rect">
            <a:avLst/>
          </a:prstGeom>
          <a:noFill/>
          <a:ln>
            <a:noFill/>
          </a:ln>
        </p:spPr>
      </p:pic>
      <p:sp>
        <p:nvSpPr>
          <p:cNvPr id="146" name="Google Shape;146;p22"/>
          <p:cNvSpPr txBox="1"/>
          <p:nvPr/>
        </p:nvSpPr>
        <p:spPr>
          <a:xfrm>
            <a:off x="1583250" y="324500"/>
            <a:ext cx="6831600" cy="52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it" sz="1800">
                <a:solidFill>
                  <a:schemeClr val="lt1"/>
                </a:solidFill>
                <a:latin typeface="Roboto"/>
                <a:ea typeface="Roboto"/>
                <a:cs typeface="Roboto"/>
                <a:sym typeface="Roboto"/>
              </a:rPr>
              <a:t>Gruppo di ricamatrici al lavoro per preparare il corredo, 1924</a:t>
            </a:r>
            <a:endParaRPr sz="1800">
              <a:solidFill>
                <a:schemeClr val="lt1"/>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3"/>
          <p:cNvSpPr txBox="1"/>
          <p:nvPr/>
        </p:nvSpPr>
        <p:spPr>
          <a:xfrm>
            <a:off x="466275" y="318575"/>
            <a:ext cx="8306100" cy="75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a:solidFill>
                <a:schemeClr val="dk2"/>
              </a:solidFill>
              <a:latin typeface="Roboto"/>
              <a:ea typeface="Roboto"/>
              <a:cs typeface="Roboto"/>
              <a:sym typeface="Roboto"/>
            </a:endParaRPr>
          </a:p>
        </p:txBody>
      </p:sp>
      <p:pic>
        <p:nvPicPr>
          <p:cNvPr id="152" name="Google Shape;152;p23"/>
          <p:cNvPicPr preferRelativeResize="0"/>
          <p:nvPr/>
        </p:nvPicPr>
        <p:blipFill rotWithShape="1">
          <a:blip r:embed="rId3">
            <a:alphaModFix/>
          </a:blip>
          <a:srcRect r="487" b="941"/>
          <a:stretch/>
        </p:blipFill>
        <p:spPr>
          <a:xfrm>
            <a:off x="4064350" y="317950"/>
            <a:ext cx="4901699" cy="3616851"/>
          </a:xfrm>
          <a:prstGeom prst="rect">
            <a:avLst/>
          </a:prstGeom>
          <a:noFill/>
          <a:ln>
            <a:noFill/>
          </a:ln>
        </p:spPr>
      </p:pic>
      <p:sp>
        <p:nvSpPr>
          <p:cNvPr id="153" name="Google Shape;153;p23"/>
          <p:cNvSpPr txBox="1"/>
          <p:nvPr/>
        </p:nvSpPr>
        <p:spPr>
          <a:xfrm>
            <a:off x="279213" y="317493"/>
            <a:ext cx="3304500" cy="12930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it" sz="1800" dirty="0">
                <a:solidFill>
                  <a:schemeClr val="dk1"/>
                </a:solidFill>
                <a:latin typeface="Roboto"/>
                <a:ea typeface="Roboto"/>
                <a:cs typeface="Roboto"/>
                <a:sym typeface="Roboto"/>
              </a:rPr>
              <a:t>Le operaie del Maglificio Augusto Maffei. </a:t>
            </a:r>
            <a:endParaRPr sz="1800" dirty="0">
              <a:solidFill>
                <a:schemeClr val="dk1"/>
              </a:solidFill>
              <a:latin typeface="Roboto"/>
              <a:ea typeface="Roboto"/>
              <a:cs typeface="Roboto"/>
              <a:sym typeface="Roboto"/>
            </a:endParaRPr>
          </a:p>
          <a:p>
            <a:pPr marL="0" lvl="0" indent="0" algn="just" rtl="0">
              <a:spcBef>
                <a:spcPts val="0"/>
              </a:spcBef>
              <a:spcAft>
                <a:spcPts val="0"/>
              </a:spcAft>
              <a:buNone/>
            </a:pPr>
            <a:r>
              <a:rPr lang="it" sz="1800" dirty="0">
                <a:solidFill>
                  <a:schemeClr val="dk1"/>
                </a:solidFill>
                <a:latin typeface="Roboto"/>
                <a:ea typeface="Roboto"/>
                <a:cs typeface="Roboto"/>
                <a:sym typeface="Roboto"/>
              </a:rPr>
              <a:t>Nei primi anni trenta già si contavano 30 donne</a:t>
            </a:r>
            <a:endParaRPr dirty="0">
              <a:solidFill>
                <a:schemeClr val="dk1"/>
              </a:solidFill>
            </a:endParaRPr>
          </a:p>
        </p:txBody>
      </p:sp>
      <p:pic>
        <p:nvPicPr>
          <p:cNvPr id="154" name="Google Shape;154;p23"/>
          <p:cNvPicPr preferRelativeResize="0"/>
          <p:nvPr/>
        </p:nvPicPr>
        <p:blipFill rotWithShape="1">
          <a:blip r:embed="rId4">
            <a:alphaModFix/>
          </a:blip>
          <a:srcRect l="7029" t="43105" r="29866" b="29761"/>
          <a:stretch/>
        </p:blipFill>
        <p:spPr>
          <a:xfrm>
            <a:off x="279225" y="2705325"/>
            <a:ext cx="3624923" cy="22043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4"/>
          <p:cNvPicPr preferRelativeResize="0"/>
          <p:nvPr/>
        </p:nvPicPr>
        <p:blipFill rotWithShape="1">
          <a:blip r:embed="rId3">
            <a:alphaModFix/>
          </a:blip>
          <a:srcRect l="9059" t="38501" r="27717" b="33446"/>
          <a:stretch/>
        </p:blipFill>
        <p:spPr>
          <a:xfrm>
            <a:off x="267550" y="1209075"/>
            <a:ext cx="4064351" cy="2550451"/>
          </a:xfrm>
          <a:prstGeom prst="rect">
            <a:avLst/>
          </a:prstGeom>
          <a:noFill/>
          <a:ln>
            <a:noFill/>
          </a:ln>
        </p:spPr>
      </p:pic>
      <p:sp>
        <p:nvSpPr>
          <p:cNvPr id="160" name="Google Shape;160;p24"/>
          <p:cNvSpPr txBox="1"/>
          <p:nvPr/>
        </p:nvSpPr>
        <p:spPr>
          <a:xfrm>
            <a:off x="267550" y="297050"/>
            <a:ext cx="3452100" cy="61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800">
                <a:solidFill>
                  <a:schemeClr val="dk1"/>
                </a:solidFill>
                <a:latin typeface="Roboto"/>
                <a:ea typeface="Roboto"/>
                <a:cs typeface="Roboto"/>
                <a:sym typeface="Roboto"/>
              </a:rPr>
              <a:t>Negozio e sartoria di Olivieri Armando e Carlo, 1930</a:t>
            </a:r>
            <a:endParaRPr sz="1800">
              <a:solidFill>
                <a:schemeClr val="dk1"/>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p:txBody>
      </p:sp>
      <p:pic>
        <p:nvPicPr>
          <p:cNvPr id="161" name="Google Shape;161;p24"/>
          <p:cNvPicPr preferRelativeResize="0"/>
          <p:nvPr/>
        </p:nvPicPr>
        <p:blipFill>
          <a:blip r:embed="rId4">
            <a:alphaModFix/>
          </a:blip>
          <a:stretch>
            <a:fillRect/>
          </a:stretch>
        </p:blipFill>
        <p:spPr>
          <a:xfrm>
            <a:off x="5527176" y="288513"/>
            <a:ext cx="2747024" cy="45664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5"/>
          <p:cNvPicPr preferRelativeResize="0"/>
          <p:nvPr/>
        </p:nvPicPr>
        <p:blipFill rotWithShape="1">
          <a:blip r:embed="rId3">
            <a:alphaModFix/>
          </a:blip>
          <a:srcRect l="1410" t="2922" r="1313"/>
          <a:stretch/>
        </p:blipFill>
        <p:spPr>
          <a:xfrm>
            <a:off x="4025700" y="2064075"/>
            <a:ext cx="4895775" cy="2808899"/>
          </a:xfrm>
          <a:prstGeom prst="rect">
            <a:avLst/>
          </a:prstGeom>
          <a:noFill/>
          <a:ln>
            <a:noFill/>
          </a:ln>
        </p:spPr>
      </p:pic>
      <p:pic>
        <p:nvPicPr>
          <p:cNvPr id="167" name="Google Shape;167;p25"/>
          <p:cNvPicPr preferRelativeResize="0"/>
          <p:nvPr/>
        </p:nvPicPr>
        <p:blipFill rotWithShape="1">
          <a:blip r:embed="rId4">
            <a:alphaModFix/>
          </a:blip>
          <a:srcRect l="1409"/>
          <a:stretch/>
        </p:blipFill>
        <p:spPr>
          <a:xfrm>
            <a:off x="318200" y="2350400"/>
            <a:ext cx="3476768" cy="2522574"/>
          </a:xfrm>
          <a:prstGeom prst="rect">
            <a:avLst/>
          </a:prstGeom>
          <a:noFill/>
          <a:ln>
            <a:noFill/>
          </a:ln>
        </p:spPr>
      </p:pic>
      <p:sp>
        <p:nvSpPr>
          <p:cNvPr id="168" name="Google Shape;168;p25"/>
          <p:cNvSpPr txBox="1"/>
          <p:nvPr/>
        </p:nvSpPr>
        <p:spPr>
          <a:xfrm>
            <a:off x="306300" y="473100"/>
            <a:ext cx="3924000" cy="100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800">
                <a:solidFill>
                  <a:schemeClr val="dk2"/>
                </a:solidFill>
                <a:latin typeface="Roboto"/>
                <a:ea typeface="Roboto"/>
                <a:cs typeface="Roboto"/>
                <a:sym typeface="Roboto"/>
              </a:rPr>
              <a:t>La sede del Trapuntificio Impero, in via Zozi, una delle poche fabbriche prebelliche del capoluogo</a:t>
            </a: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p:txBody>
      </p:sp>
      <p:sp>
        <p:nvSpPr>
          <p:cNvPr id="169" name="Google Shape;169;p25"/>
          <p:cNvSpPr txBox="1"/>
          <p:nvPr/>
        </p:nvSpPr>
        <p:spPr>
          <a:xfrm>
            <a:off x="5210450" y="476850"/>
            <a:ext cx="3002700" cy="69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800">
                <a:solidFill>
                  <a:schemeClr val="lt1"/>
                </a:solidFill>
                <a:latin typeface="Roboto"/>
                <a:ea typeface="Roboto"/>
                <a:cs typeface="Roboto"/>
                <a:sym typeface="Roboto"/>
              </a:rPr>
              <a:t>Nel 1946 conterà 60 donne impiegate</a:t>
            </a:r>
            <a:endParaRPr sz="1800">
              <a:solidFill>
                <a:schemeClr val="lt1"/>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6"/>
          <p:cNvPicPr preferRelativeResize="0"/>
          <p:nvPr/>
        </p:nvPicPr>
        <p:blipFill>
          <a:blip r:embed="rId3">
            <a:alphaModFix/>
          </a:blip>
          <a:stretch>
            <a:fillRect/>
          </a:stretch>
        </p:blipFill>
        <p:spPr>
          <a:xfrm>
            <a:off x="133774" y="1008275"/>
            <a:ext cx="4437225" cy="2493497"/>
          </a:xfrm>
          <a:prstGeom prst="rect">
            <a:avLst/>
          </a:prstGeom>
          <a:noFill/>
          <a:ln>
            <a:noFill/>
          </a:ln>
        </p:spPr>
      </p:pic>
      <p:sp>
        <p:nvSpPr>
          <p:cNvPr id="175" name="Google Shape;175;p26"/>
          <p:cNvSpPr txBox="1">
            <a:spLocks noGrp="1"/>
          </p:cNvSpPr>
          <p:nvPr>
            <p:ph type="title"/>
          </p:nvPr>
        </p:nvSpPr>
        <p:spPr>
          <a:xfrm>
            <a:off x="42100" y="3557200"/>
            <a:ext cx="4528800" cy="3579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1200"/>
              </a:spcBef>
              <a:spcAft>
                <a:spcPts val="0"/>
              </a:spcAft>
              <a:buNone/>
            </a:pPr>
            <a:r>
              <a:rPr lang="it" sz="2000" dirty="0"/>
              <a:t>Operaie cucitrici a mano per le coperte imbottite</a:t>
            </a:r>
            <a:endParaRPr sz="2000" dirty="0"/>
          </a:p>
          <a:p>
            <a:pPr marL="0" lvl="0" indent="0" algn="l" rtl="0">
              <a:lnSpc>
                <a:spcPct val="115000"/>
              </a:lnSpc>
              <a:spcBef>
                <a:spcPts val="1200"/>
              </a:spcBef>
              <a:spcAft>
                <a:spcPts val="0"/>
              </a:spcAft>
              <a:buNone/>
            </a:pPr>
            <a:endParaRPr sz="1666" dirty="0">
              <a:solidFill>
                <a:srgbClr val="000000"/>
              </a:solidFill>
            </a:endParaRPr>
          </a:p>
          <a:p>
            <a:pPr marL="0" lvl="0" indent="0" algn="l" rtl="0">
              <a:spcBef>
                <a:spcPts val="1200"/>
              </a:spcBef>
              <a:spcAft>
                <a:spcPts val="0"/>
              </a:spcAft>
              <a:buNone/>
            </a:pPr>
            <a:endParaRPr dirty="0"/>
          </a:p>
        </p:txBody>
      </p:sp>
      <p:sp>
        <p:nvSpPr>
          <p:cNvPr id="176" name="Google Shape;176;p26"/>
          <p:cNvSpPr txBox="1"/>
          <p:nvPr/>
        </p:nvSpPr>
        <p:spPr>
          <a:xfrm>
            <a:off x="4661150" y="793925"/>
            <a:ext cx="4354500" cy="42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it" sz="1800" dirty="0">
                <a:solidFill>
                  <a:schemeClr val="dk1"/>
                </a:solidFill>
                <a:latin typeface="Roboto"/>
                <a:ea typeface="Roboto"/>
                <a:cs typeface="Roboto"/>
                <a:sym typeface="Roboto"/>
              </a:rPr>
              <a:t>Gelataia itinerante con tipico carretto a pedali, anni 50 </a:t>
            </a:r>
            <a:endParaRPr sz="1800" dirty="0">
              <a:solidFill>
                <a:schemeClr val="dk1"/>
              </a:solidFill>
              <a:latin typeface="Roboto"/>
              <a:ea typeface="Roboto"/>
              <a:cs typeface="Roboto"/>
              <a:sym typeface="Roboto"/>
            </a:endParaRPr>
          </a:p>
        </p:txBody>
      </p:sp>
      <p:pic>
        <p:nvPicPr>
          <p:cNvPr id="177" name="Google Shape;177;p26"/>
          <p:cNvPicPr preferRelativeResize="0"/>
          <p:nvPr/>
        </p:nvPicPr>
        <p:blipFill rotWithShape="1">
          <a:blip r:embed="rId4">
            <a:alphaModFix/>
          </a:blip>
          <a:srcRect l="12297" t="11833" r="2595" b="14804"/>
          <a:stretch/>
        </p:blipFill>
        <p:spPr>
          <a:xfrm>
            <a:off x="4722675" y="1722150"/>
            <a:ext cx="4231450" cy="27998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7"/>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it"/>
              <a:t>Donne benefattrici</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a:spLocks noGrp="1"/>
          </p:cNvSpPr>
          <p:nvPr>
            <p:ph type="body" idx="1"/>
          </p:nvPr>
        </p:nvSpPr>
        <p:spPr>
          <a:xfrm>
            <a:off x="311700" y="802350"/>
            <a:ext cx="8520600" cy="25398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endParaRPr sz="2700"/>
          </a:p>
          <a:p>
            <a:pPr marL="0" lvl="0" indent="0" algn="l" rtl="0">
              <a:spcBef>
                <a:spcPts val="1200"/>
              </a:spcBef>
              <a:spcAft>
                <a:spcPts val="0"/>
              </a:spcAft>
              <a:buNone/>
            </a:pPr>
            <a:r>
              <a:rPr lang="it" sz="2700">
                <a:solidFill>
                  <a:schemeClr val="accent2"/>
                </a:solidFill>
              </a:rPr>
              <a:t>Maria Borghi</a:t>
            </a:r>
            <a:endParaRPr sz="2700">
              <a:solidFill>
                <a:schemeClr val="accent2"/>
              </a:solidFill>
            </a:endParaRPr>
          </a:p>
          <a:p>
            <a:pPr marL="0" lvl="0" indent="0" algn="l" rtl="0">
              <a:spcBef>
                <a:spcPts val="1200"/>
              </a:spcBef>
              <a:spcAft>
                <a:spcPts val="1200"/>
              </a:spcAft>
              <a:buNone/>
            </a:pPr>
            <a:r>
              <a:rPr lang="it"/>
              <a:t>Grazie al suo lascito del 1913, l’opera pia “Asilo Infantile Maria Borghi” iniziò la sua attività il 6 settembre 1925 nel fabbricato appositamente adibito ad asilo posto in via Abetone Superiore nella località San Venanzio. L’asilo aveva tre sezioni per un totale di 52 alunni, quasi tutti ospitati gratuitamente.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9"/>
          <p:cNvSpPr txBox="1">
            <a:spLocks noGrp="1"/>
          </p:cNvSpPr>
          <p:nvPr>
            <p:ph type="body" idx="1"/>
          </p:nvPr>
        </p:nvSpPr>
        <p:spPr>
          <a:xfrm>
            <a:off x="168200" y="3829275"/>
            <a:ext cx="6055500" cy="477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it" dirty="0">
                <a:solidFill>
                  <a:schemeClr val="dk1"/>
                </a:solidFill>
              </a:rPr>
              <a:t>S. Venanzio. Bambini dell’asilo infantile “Maria Borghi”</a:t>
            </a:r>
            <a:endParaRPr dirty="0">
              <a:solidFill>
                <a:schemeClr val="dk1"/>
              </a:solidFill>
            </a:endParaRPr>
          </a:p>
        </p:txBody>
      </p:sp>
      <p:pic>
        <p:nvPicPr>
          <p:cNvPr id="193" name="Google Shape;193;p29"/>
          <p:cNvPicPr preferRelativeResize="0"/>
          <p:nvPr/>
        </p:nvPicPr>
        <p:blipFill rotWithShape="1">
          <a:blip r:embed="rId3">
            <a:alphaModFix/>
          </a:blip>
          <a:srcRect l="2242" t="3358" r="1492" b="2034"/>
          <a:stretch/>
        </p:blipFill>
        <p:spPr>
          <a:xfrm>
            <a:off x="152400" y="561775"/>
            <a:ext cx="4677924" cy="2779106"/>
          </a:xfrm>
          <a:prstGeom prst="rect">
            <a:avLst/>
          </a:prstGeom>
          <a:noFill/>
          <a:ln>
            <a:noFill/>
          </a:ln>
        </p:spPr>
      </p:pic>
      <p:pic>
        <p:nvPicPr>
          <p:cNvPr id="194" name="Google Shape;194;p29"/>
          <p:cNvPicPr preferRelativeResize="0"/>
          <p:nvPr/>
        </p:nvPicPr>
        <p:blipFill rotWithShape="1">
          <a:blip r:embed="rId4">
            <a:alphaModFix/>
          </a:blip>
          <a:srcRect l="1784" t="2251" r="1755" b="2346"/>
          <a:stretch/>
        </p:blipFill>
        <p:spPr>
          <a:xfrm>
            <a:off x="4969325" y="561775"/>
            <a:ext cx="4069678" cy="2779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0"/>
          <p:cNvSpPr txBox="1">
            <a:spLocks noGrp="1"/>
          </p:cNvSpPr>
          <p:nvPr>
            <p:ph type="subTitle" idx="1"/>
          </p:nvPr>
        </p:nvSpPr>
        <p:spPr>
          <a:xfrm>
            <a:off x="4705975" y="3589850"/>
            <a:ext cx="4328400" cy="38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1300">
                <a:solidFill>
                  <a:schemeClr val="lt1"/>
                </a:solidFill>
              </a:rPr>
              <a:t>Olimpia Montorsi (1870-1957) e Clara Obici (1903-1990)</a:t>
            </a:r>
            <a:endParaRPr sz="1300">
              <a:solidFill>
                <a:schemeClr val="lt1"/>
              </a:solidFill>
            </a:endParaRPr>
          </a:p>
        </p:txBody>
      </p:sp>
      <p:pic>
        <p:nvPicPr>
          <p:cNvPr id="200" name="Google Shape;200;p30"/>
          <p:cNvPicPr preferRelativeResize="0"/>
          <p:nvPr/>
        </p:nvPicPr>
        <p:blipFill rotWithShape="1">
          <a:blip r:embed="rId3">
            <a:alphaModFix/>
          </a:blip>
          <a:srcRect l="44440" t="68233" r="33897" b="7999"/>
          <a:stretch/>
        </p:blipFill>
        <p:spPr>
          <a:xfrm>
            <a:off x="5080050" y="871100"/>
            <a:ext cx="1549726" cy="2404751"/>
          </a:xfrm>
          <a:prstGeom prst="rect">
            <a:avLst/>
          </a:prstGeom>
          <a:noFill/>
          <a:ln>
            <a:noFill/>
          </a:ln>
        </p:spPr>
      </p:pic>
      <p:sp>
        <p:nvSpPr>
          <p:cNvPr id="201" name="Google Shape;201;p30"/>
          <p:cNvSpPr txBox="1"/>
          <p:nvPr/>
        </p:nvSpPr>
        <p:spPr>
          <a:xfrm>
            <a:off x="310600" y="294050"/>
            <a:ext cx="3740700" cy="447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000">
                <a:solidFill>
                  <a:schemeClr val="accent2"/>
                </a:solidFill>
                <a:latin typeface="Roboto"/>
                <a:ea typeface="Roboto"/>
                <a:cs typeface="Roboto"/>
                <a:sym typeface="Roboto"/>
              </a:rPr>
              <a:t>Clara Obici e Olimpia Montorsi</a:t>
            </a:r>
            <a:r>
              <a:rPr lang="it">
                <a:solidFill>
                  <a:schemeClr val="dk2"/>
                </a:solidFill>
                <a:latin typeface="Roboto"/>
                <a:ea typeface="Roboto"/>
                <a:cs typeface="Roboto"/>
                <a:sym typeface="Roboto"/>
              </a:rPr>
              <a:t/>
            </a:r>
            <a:br>
              <a:rPr lang="it">
                <a:solidFill>
                  <a:schemeClr val="dk2"/>
                </a:solidFill>
                <a:latin typeface="Roboto"/>
                <a:ea typeface="Roboto"/>
                <a:cs typeface="Roboto"/>
                <a:sym typeface="Roboto"/>
              </a:rPr>
            </a:br>
            <a:endParaRPr>
              <a:solidFill>
                <a:schemeClr val="dk2"/>
              </a:solidFill>
              <a:latin typeface="Roboto"/>
              <a:ea typeface="Roboto"/>
              <a:cs typeface="Roboto"/>
              <a:sym typeface="Roboto"/>
            </a:endParaRPr>
          </a:p>
          <a:p>
            <a:pPr marL="0" lvl="0" indent="0" algn="l" rtl="0">
              <a:spcBef>
                <a:spcPts val="0"/>
              </a:spcBef>
              <a:spcAft>
                <a:spcPts val="0"/>
              </a:spcAft>
              <a:buNone/>
            </a:pPr>
            <a:endParaRPr>
              <a:solidFill>
                <a:schemeClr val="dk2"/>
              </a:solidFill>
              <a:latin typeface="Roboto"/>
              <a:ea typeface="Roboto"/>
              <a:cs typeface="Roboto"/>
              <a:sym typeface="Roboto"/>
            </a:endParaRPr>
          </a:p>
          <a:p>
            <a:pPr marL="0" lvl="0" indent="0" algn="just" rtl="0">
              <a:spcBef>
                <a:spcPts val="0"/>
              </a:spcBef>
              <a:spcAft>
                <a:spcPts val="0"/>
              </a:spcAft>
              <a:buNone/>
            </a:pPr>
            <a:r>
              <a:rPr lang="it">
                <a:solidFill>
                  <a:schemeClr val="dk2"/>
                </a:solidFill>
                <a:latin typeface="Roboto"/>
                <a:ea typeface="Roboto"/>
                <a:cs typeface="Roboto"/>
                <a:sym typeface="Roboto"/>
              </a:rPr>
              <a:t>Dopo aver trasformato un edificio in un asilo, Clara Obici e la madre Olimpia Montorsi donarono alla parrocchia il terreno per la costruzione delle opere parrocchiali ed una prima chiesetta dedicata alla Madonna di Lourdes. Questa prima chiesa e le opere parrocchiali divennero ben presto un centro di aggregazione religioso e civile per l’eterogenea popolazione di Pozza.</a:t>
            </a:r>
            <a:endParaRPr>
              <a:solidFill>
                <a:schemeClr val="dk2"/>
              </a:solidFill>
              <a:latin typeface="Roboto"/>
              <a:ea typeface="Roboto"/>
              <a:cs typeface="Roboto"/>
              <a:sym typeface="Roboto"/>
            </a:endParaRPr>
          </a:p>
          <a:p>
            <a:pPr marL="0" lvl="0" indent="0" algn="just" rtl="0">
              <a:spcBef>
                <a:spcPts val="0"/>
              </a:spcBef>
              <a:spcAft>
                <a:spcPts val="0"/>
              </a:spcAft>
              <a:buNone/>
            </a:pPr>
            <a:r>
              <a:rPr lang="it">
                <a:solidFill>
                  <a:schemeClr val="dk2"/>
                </a:solidFill>
                <a:latin typeface="Roboto"/>
                <a:ea typeface="Roboto"/>
                <a:cs typeface="Roboto"/>
                <a:sym typeface="Roboto"/>
              </a:rPr>
              <a:t>Sempre con i suoi fondi, ricavati dalla vendita di terreni, successivamente fu ampliato e restaurato l’asilo infantile. La vecchia chiesetta fu sostituita da una nuova chiesa inaugurata nel 1979. Verso la metà del 1985 fu possibile la costruzione di una polisportiva su terreno donato al Comune di Maranello dalla benefattrice.</a:t>
            </a:r>
            <a:endParaRPr>
              <a:solidFill>
                <a:schemeClr val="dk2"/>
              </a:solidFill>
              <a:latin typeface="Roboto"/>
              <a:ea typeface="Roboto"/>
              <a:cs typeface="Roboto"/>
              <a:sym typeface="Roboto"/>
            </a:endParaRPr>
          </a:p>
          <a:p>
            <a:pPr marL="0" lvl="0" indent="0" algn="l" rtl="0">
              <a:spcBef>
                <a:spcPts val="0"/>
              </a:spcBef>
              <a:spcAft>
                <a:spcPts val="0"/>
              </a:spcAft>
              <a:buNone/>
            </a:pPr>
            <a:endParaRPr>
              <a:solidFill>
                <a:schemeClr val="dk2"/>
              </a:solidFill>
              <a:latin typeface="Roboto"/>
              <a:ea typeface="Roboto"/>
              <a:cs typeface="Roboto"/>
              <a:sym typeface="Roboto"/>
            </a:endParaRPr>
          </a:p>
        </p:txBody>
      </p:sp>
      <p:pic>
        <p:nvPicPr>
          <p:cNvPr id="202" name="Google Shape;202;p30"/>
          <p:cNvPicPr preferRelativeResize="0"/>
          <p:nvPr/>
        </p:nvPicPr>
        <p:blipFill rotWithShape="1">
          <a:blip r:embed="rId3">
            <a:alphaModFix/>
          </a:blip>
          <a:srcRect l="68454" t="68233" r="7828" b="7999"/>
          <a:stretch/>
        </p:blipFill>
        <p:spPr>
          <a:xfrm>
            <a:off x="6937050" y="871100"/>
            <a:ext cx="1696701" cy="24047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1"/>
          <p:cNvPicPr preferRelativeResize="0"/>
          <p:nvPr/>
        </p:nvPicPr>
        <p:blipFill rotWithShape="1">
          <a:blip r:embed="rId3">
            <a:alphaModFix/>
          </a:blip>
          <a:srcRect l="43356" t="64375" r="8308" b="8421"/>
          <a:stretch/>
        </p:blipFill>
        <p:spPr>
          <a:xfrm>
            <a:off x="3241875" y="2354875"/>
            <a:ext cx="2583999" cy="2027351"/>
          </a:xfrm>
          <a:prstGeom prst="rect">
            <a:avLst/>
          </a:prstGeom>
          <a:noFill/>
          <a:ln>
            <a:noFill/>
          </a:ln>
        </p:spPr>
      </p:pic>
      <p:pic>
        <p:nvPicPr>
          <p:cNvPr id="208" name="Google Shape;208;p31"/>
          <p:cNvPicPr preferRelativeResize="0"/>
          <p:nvPr/>
        </p:nvPicPr>
        <p:blipFill rotWithShape="1">
          <a:blip r:embed="rId3">
            <a:alphaModFix/>
          </a:blip>
          <a:srcRect l="29433" t="32118" r="9665" b="38864"/>
          <a:stretch/>
        </p:blipFill>
        <p:spPr>
          <a:xfrm>
            <a:off x="106600" y="2354871"/>
            <a:ext cx="3008376" cy="2027356"/>
          </a:xfrm>
          <a:prstGeom prst="rect">
            <a:avLst/>
          </a:prstGeom>
          <a:noFill/>
          <a:ln>
            <a:noFill/>
          </a:ln>
        </p:spPr>
      </p:pic>
      <p:sp>
        <p:nvSpPr>
          <p:cNvPr id="209" name="Google Shape;209;p31"/>
          <p:cNvSpPr txBox="1"/>
          <p:nvPr/>
        </p:nvSpPr>
        <p:spPr>
          <a:xfrm>
            <a:off x="3198750" y="422525"/>
            <a:ext cx="3200400" cy="119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800">
                <a:solidFill>
                  <a:schemeClr val="lt1"/>
                </a:solidFill>
                <a:latin typeface="Roboto"/>
                <a:ea typeface="Roboto"/>
                <a:cs typeface="Roboto"/>
                <a:sym typeface="Roboto"/>
              </a:rPr>
              <a:t>Clara Obici presso l’asilo</a:t>
            </a:r>
            <a:endParaRPr sz="1800">
              <a:solidFill>
                <a:schemeClr val="lt1"/>
              </a:solidFill>
              <a:latin typeface="Roboto"/>
              <a:ea typeface="Roboto"/>
              <a:cs typeface="Roboto"/>
              <a:sym typeface="Roboto"/>
            </a:endParaRPr>
          </a:p>
        </p:txBody>
      </p:sp>
      <p:sp>
        <p:nvSpPr>
          <p:cNvPr id="210" name="Google Shape;210;p31"/>
          <p:cNvSpPr txBox="1"/>
          <p:nvPr/>
        </p:nvSpPr>
        <p:spPr>
          <a:xfrm>
            <a:off x="332925" y="422525"/>
            <a:ext cx="2105100" cy="77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800">
                <a:solidFill>
                  <a:schemeClr val="lt1"/>
                </a:solidFill>
                <a:latin typeface="Roboto"/>
                <a:ea typeface="Roboto"/>
                <a:cs typeface="Roboto"/>
                <a:sym typeface="Roboto"/>
              </a:rPr>
              <a:t>L’arcivescovo di Modena all’inaugurazione dell’asilo Edmondo Obici. </a:t>
            </a:r>
            <a:endParaRPr sz="1800">
              <a:solidFill>
                <a:schemeClr val="lt1"/>
              </a:solidFill>
              <a:latin typeface="Roboto"/>
              <a:ea typeface="Roboto"/>
              <a:cs typeface="Roboto"/>
              <a:sym typeface="Roboto"/>
            </a:endParaRPr>
          </a:p>
          <a:p>
            <a:pPr marL="0" lvl="0" indent="0" algn="l" rtl="0">
              <a:spcBef>
                <a:spcPts val="0"/>
              </a:spcBef>
              <a:spcAft>
                <a:spcPts val="0"/>
              </a:spcAft>
              <a:buNone/>
            </a:pPr>
            <a:r>
              <a:rPr lang="it" sz="1800">
                <a:solidFill>
                  <a:schemeClr val="lt1"/>
                </a:solidFill>
                <a:latin typeface="Roboto"/>
                <a:ea typeface="Roboto"/>
                <a:cs typeface="Roboto"/>
                <a:sym typeface="Roboto"/>
              </a:rPr>
              <a:t>2 gennaio 1947</a:t>
            </a:r>
            <a:endParaRPr sz="1800">
              <a:solidFill>
                <a:schemeClr val="lt1"/>
              </a:solidFill>
              <a:latin typeface="Roboto"/>
              <a:ea typeface="Roboto"/>
              <a:cs typeface="Roboto"/>
              <a:sym typeface="Roboto"/>
            </a:endParaRPr>
          </a:p>
        </p:txBody>
      </p:sp>
      <p:pic>
        <p:nvPicPr>
          <p:cNvPr id="211" name="Google Shape;211;p31"/>
          <p:cNvPicPr preferRelativeResize="0"/>
          <p:nvPr/>
        </p:nvPicPr>
        <p:blipFill rotWithShape="1">
          <a:blip r:embed="rId4">
            <a:alphaModFix/>
          </a:blip>
          <a:srcRect l="8875" t="37496" r="28880" b="33309"/>
          <a:stretch/>
        </p:blipFill>
        <p:spPr>
          <a:xfrm>
            <a:off x="5952375" y="2356800"/>
            <a:ext cx="3056431" cy="2027351"/>
          </a:xfrm>
          <a:prstGeom prst="rect">
            <a:avLst/>
          </a:prstGeom>
          <a:noFill/>
          <a:ln>
            <a:noFill/>
          </a:ln>
        </p:spPr>
      </p:pic>
      <p:sp>
        <p:nvSpPr>
          <p:cNvPr id="212" name="Google Shape;212;p31"/>
          <p:cNvSpPr txBox="1"/>
          <p:nvPr/>
        </p:nvSpPr>
        <p:spPr>
          <a:xfrm>
            <a:off x="6028575" y="422525"/>
            <a:ext cx="2438400" cy="10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800">
                <a:solidFill>
                  <a:schemeClr val="lt1"/>
                </a:solidFill>
                <a:latin typeface="Roboto"/>
                <a:ea typeface="Roboto"/>
                <a:cs typeface="Roboto"/>
                <a:sym typeface="Roboto"/>
              </a:rPr>
              <a:t>Bambini nel salone dell’asilo</a:t>
            </a:r>
            <a:endParaRPr sz="1800">
              <a:solidFill>
                <a:schemeClr val="lt1"/>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it"/>
              <a:t>Donne eroine silenziose</a:t>
            </a:r>
            <a:endParaRPr/>
          </a:p>
        </p:txBody>
      </p:sp>
      <p:sp>
        <p:nvSpPr>
          <p:cNvPr id="91" name="Google Shape;91;p14"/>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it"/>
              <a:t>Ritagli di storia al femminile a Maranello dal novecento ai giorni nostri</a:t>
            </a:r>
            <a:endParaRPr/>
          </a:p>
        </p:txBody>
      </p:sp>
      <p:pic>
        <p:nvPicPr>
          <p:cNvPr id="92" name="Google Shape;92;p14"/>
          <p:cNvPicPr preferRelativeResize="0"/>
          <p:nvPr/>
        </p:nvPicPr>
        <p:blipFill>
          <a:blip r:embed="rId3">
            <a:alphaModFix/>
          </a:blip>
          <a:stretch>
            <a:fillRect/>
          </a:stretch>
        </p:blipFill>
        <p:spPr>
          <a:xfrm>
            <a:off x="689051" y="411510"/>
            <a:ext cx="987884" cy="83879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it"/>
              <a:t>Donne da ricordare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3"/>
          <p:cNvPicPr preferRelativeResize="0"/>
          <p:nvPr/>
        </p:nvPicPr>
        <p:blipFill rotWithShape="1">
          <a:blip r:embed="rId3">
            <a:alphaModFix/>
          </a:blip>
          <a:srcRect l="48356" t="49701" r="34598" b="12748"/>
          <a:stretch/>
        </p:blipFill>
        <p:spPr>
          <a:xfrm>
            <a:off x="7389225" y="3052500"/>
            <a:ext cx="1174574" cy="1829400"/>
          </a:xfrm>
          <a:prstGeom prst="rect">
            <a:avLst/>
          </a:prstGeom>
          <a:noFill/>
          <a:ln>
            <a:noFill/>
          </a:ln>
        </p:spPr>
      </p:pic>
      <p:pic>
        <p:nvPicPr>
          <p:cNvPr id="223" name="Google Shape;223;p33"/>
          <p:cNvPicPr preferRelativeResize="0"/>
          <p:nvPr/>
        </p:nvPicPr>
        <p:blipFill rotWithShape="1">
          <a:blip r:embed="rId4">
            <a:alphaModFix/>
          </a:blip>
          <a:srcRect l="2732" t="3150" r="3370" b="1101"/>
          <a:stretch/>
        </p:blipFill>
        <p:spPr>
          <a:xfrm>
            <a:off x="774975" y="512050"/>
            <a:ext cx="2940801" cy="4209351"/>
          </a:xfrm>
          <a:prstGeom prst="rect">
            <a:avLst/>
          </a:prstGeom>
          <a:noFill/>
          <a:ln>
            <a:noFill/>
          </a:ln>
        </p:spPr>
      </p:pic>
      <p:sp>
        <p:nvSpPr>
          <p:cNvPr id="224" name="Google Shape;224;p33"/>
          <p:cNvSpPr txBox="1"/>
          <p:nvPr/>
        </p:nvSpPr>
        <p:spPr>
          <a:xfrm>
            <a:off x="4764125" y="191150"/>
            <a:ext cx="3880800" cy="12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700">
                <a:solidFill>
                  <a:schemeClr val="lt1"/>
                </a:solidFill>
                <a:latin typeface="Roboto"/>
                <a:ea typeface="Roboto"/>
                <a:cs typeface="Roboto"/>
                <a:sym typeface="Roboto"/>
              </a:rPr>
              <a:t>Iride Malagoli</a:t>
            </a:r>
            <a:endParaRPr sz="2700">
              <a:solidFill>
                <a:schemeClr val="lt1"/>
              </a:solidFill>
              <a:latin typeface="Roboto"/>
              <a:ea typeface="Roboto"/>
              <a:cs typeface="Roboto"/>
              <a:sym typeface="Roboto"/>
            </a:endParaRPr>
          </a:p>
          <a:p>
            <a:pPr marL="0" lvl="0" indent="0" algn="just" rtl="0">
              <a:spcBef>
                <a:spcPts val="0"/>
              </a:spcBef>
              <a:spcAft>
                <a:spcPts val="0"/>
              </a:spcAft>
              <a:buNone/>
            </a:pPr>
            <a:endParaRPr sz="1000">
              <a:solidFill>
                <a:schemeClr val="lt1"/>
              </a:solidFill>
              <a:latin typeface="Roboto"/>
              <a:ea typeface="Roboto"/>
              <a:cs typeface="Roboto"/>
              <a:sym typeface="Roboto"/>
            </a:endParaRPr>
          </a:p>
          <a:p>
            <a:pPr marL="0" lvl="0" indent="0" algn="just" rtl="0">
              <a:spcBef>
                <a:spcPts val="0"/>
              </a:spcBef>
              <a:spcAft>
                <a:spcPts val="0"/>
              </a:spcAft>
              <a:buNone/>
            </a:pPr>
            <a:r>
              <a:rPr lang="it" sz="1500">
                <a:solidFill>
                  <a:schemeClr val="lt1"/>
                </a:solidFill>
                <a:latin typeface="Roboto"/>
                <a:ea typeface="Roboto"/>
                <a:cs typeface="Roboto"/>
                <a:sym typeface="Roboto"/>
              </a:rPr>
              <a:t>Sposò Chiaffredo Cassiani, una delle figure più significative della lotta per la liberazione a Maranello. Scomparso il marito, Iride Malagoli continuò a combattere fino alla liberazione.</a:t>
            </a:r>
            <a:endParaRPr sz="1500">
              <a:solidFill>
                <a:schemeClr val="lt1"/>
              </a:solidFill>
              <a:latin typeface="Roboto"/>
              <a:ea typeface="Roboto"/>
              <a:cs typeface="Roboto"/>
              <a:sym typeface="Roboto"/>
            </a:endParaRPr>
          </a:p>
          <a:p>
            <a:pPr marL="0" lvl="0" indent="0" algn="just" rtl="0">
              <a:spcBef>
                <a:spcPts val="0"/>
              </a:spcBef>
              <a:spcAft>
                <a:spcPts val="0"/>
              </a:spcAft>
              <a:buNone/>
            </a:pPr>
            <a:r>
              <a:rPr lang="it" sz="1500">
                <a:solidFill>
                  <a:schemeClr val="lt1"/>
                </a:solidFill>
                <a:latin typeface="Roboto"/>
                <a:ea typeface="Roboto"/>
                <a:cs typeface="Roboto"/>
                <a:sym typeface="Roboto"/>
              </a:rPr>
              <a:t>Nel dopoguerra Iride Malagoli continuerà a testimoniare il valore della lotta partigiana e il sacrificio del marito partecipando attivamente alle celebrazioni maranellesi del 25 Aprile.</a:t>
            </a:r>
            <a:endParaRPr sz="1500">
              <a:solidFill>
                <a:schemeClr val="lt1"/>
              </a:solidFill>
              <a:latin typeface="Roboto"/>
              <a:ea typeface="Roboto"/>
              <a:cs typeface="Roboto"/>
              <a:sym typeface="Roboto"/>
            </a:endParaRPr>
          </a:p>
        </p:txBody>
      </p:sp>
      <p:sp>
        <p:nvSpPr>
          <p:cNvPr id="225" name="Google Shape;225;p33"/>
          <p:cNvSpPr txBox="1"/>
          <p:nvPr/>
        </p:nvSpPr>
        <p:spPr>
          <a:xfrm>
            <a:off x="4764125" y="3341150"/>
            <a:ext cx="2131800" cy="68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600">
                <a:solidFill>
                  <a:srgbClr val="FFFFFF"/>
                </a:solidFill>
                <a:latin typeface="Roboto"/>
                <a:ea typeface="Roboto"/>
                <a:cs typeface="Roboto"/>
                <a:sym typeface="Roboto"/>
              </a:rPr>
              <a:t>La medaglia al Valor Militare a Cassiani</a:t>
            </a:r>
            <a:endParaRPr sz="1600">
              <a:solidFill>
                <a:srgbClr val="FFFFFF"/>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4"/>
          <p:cNvSpPr txBox="1">
            <a:spLocks noGrp="1"/>
          </p:cNvSpPr>
          <p:nvPr>
            <p:ph type="title"/>
          </p:nvPr>
        </p:nvSpPr>
        <p:spPr>
          <a:xfrm>
            <a:off x="633875" y="356000"/>
            <a:ext cx="34695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Rosanna Bortolamasi</a:t>
            </a:r>
            <a:endParaRPr/>
          </a:p>
        </p:txBody>
      </p:sp>
      <p:sp>
        <p:nvSpPr>
          <p:cNvPr id="231" name="Google Shape;231;p34"/>
          <p:cNvSpPr txBox="1">
            <a:spLocks noGrp="1"/>
          </p:cNvSpPr>
          <p:nvPr>
            <p:ph type="body" idx="1"/>
          </p:nvPr>
        </p:nvSpPr>
        <p:spPr>
          <a:xfrm>
            <a:off x="728225" y="963800"/>
            <a:ext cx="3280800" cy="33390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it" sz="1400"/>
              <a:t>Nata il 6 luglio 1928, casalinga, si sposa in Municipio a Modena con Paolo Baraldi il 17 ottobre 1953. Si trasferisce poi a Maranello dove lavora presso l’allora Cooperativa (oggi Coop Estense). Nel 1954 ha una figlia, Meris.</a:t>
            </a:r>
            <a:br>
              <a:rPr lang="it" sz="1400"/>
            </a:br>
            <a:endParaRPr sz="1400"/>
          </a:p>
          <a:p>
            <a:pPr marL="0" lvl="0" indent="0" algn="just" rtl="0">
              <a:spcBef>
                <a:spcPts val="1200"/>
              </a:spcBef>
              <a:spcAft>
                <a:spcPts val="1200"/>
              </a:spcAft>
              <a:buNone/>
            </a:pPr>
            <a:r>
              <a:rPr lang="it" sz="1400"/>
              <a:t>Nelle fila del Pci il 9 giugno 1956 è stata la </a:t>
            </a:r>
            <a:r>
              <a:rPr lang="it" sz="1400" b="1"/>
              <a:t>prima donna ad essere eletta Consigliera nel Comune di Maranello</a:t>
            </a:r>
            <a:r>
              <a:rPr lang="it" sz="1400"/>
              <a:t>. Durante la legislatura fa parte della Commissione elettorale comunale. Muore a Modena il 19 settembre 1987.</a:t>
            </a:r>
            <a:endParaRPr sz="1400"/>
          </a:p>
        </p:txBody>
      </p:sp>
      <p:pic>
        <p:nvPicPr>
          <p:cNvPr id="232" name="Google Shape;232;p34"/>
          <p:cNvPicPr preferRelativeResize="0"/>
          <p:nvPr/>
        </p:nvPicPr>
        <p:blipFill>
          <a:blip r:embed="rId3">
            <a:alphaModFix/>
          </a:blip>
          <a:stretch>
            <a:fillRect/>
          </a:stretch>
        </p:blipFill>
        <p:spPr>
          <a:xfrm>
            <a:off x="5059350" y="598700"/>
            <a:ext cx="3209268" cy="38208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5"/>
          <p:cNvSpPr txBox="1">
            <a:spLocks noGrp="1"/>
          </p:cNvSpPr>
          <p:nvPr>
            <p:ph type="body" idx="2"/>
          </p:nvPr>
        </p:nvSpPr>
        <p:spPr>
          <a:xfrm>
            <a:off x="375225" y="550275"/>
            <a:ext cx="3837000" cy="2629500"/>
          </a:xfrm>
          <a:prstGeom prst="rect">
            <a:avLst/>
          </a:prstGeom>
        </p:spPr>
        <p:txBody>
          <a:bodyPr spcFirstLastPara="1" wrap="square" lIns="91425" tIns="91425" rIns="91425" bIns="91425" anchor="ctr" anchorCtr="0">
            <a:noAutofit/>
          </a:bodyPr>
          <a:lstStyle/>
          <a:p>
            <a:pPr marL="0" lvl="0" indent="0" algn="just" rtl="0">
              <a:spcBef>
                <a:spcPts val="0"/>
              </a:spcBef>
              <a:spcAft>
                <a:spcPts val="1200"/>
              </a:spcAft>
              <a:buNone/>
            </a:pPr>
            <a:r>
              <a:rPr lang="it">
                <a:solidFill>
                  <a:schemeClr val="dk2"/>
                </a:solidFill>
              </a:rPr>
              <a:t>Prima convocazione del  consiglio comunale per la convalida dei consiglieri eletti nelle elezioni del 27/05/1956 assegnati al Comune, in cui compare per la prima volta il nome di Rosanna Bortolamasi</a:t>
            </a:r>
            <a:endParaRPr>
              <a:solidFill>
                <a:schemeClr val="dk1"/>
              </a:solidFill>
            </a:endParaRPr>
          </a:p>
        </p:txBody>
      </p:sp>
      <p:pic>
        <p:nvPicPr>
          <p:cNvPr id="238" name="Google Shape;238;p35"/>
          <p:cNvPicPr preferRelativeResize="0"/>
          <p:nvPr/>
        </p:nvPicPr>
        <p:blipFill>
          <a:blip r:embed="rId3">
            <a:alphaModFix/>
          </a:blip>
          <a:stretch>
            <a:fillRect/>
          </a:stretch>
        </p:blipFill>
        <p:spPr>
          <a:xfrm>
            <a:off x="5307475" y="152400"/>
            <a:ext cx="3012376" cy="48387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6"/>
          <p:cNvSpPr txBox="1"/>
          <p:nvPr/>
        </p:nvSpPr>
        <p:spPr>
          <a:xfrm>
            <a:off x="4532425" y="295400"/>
            <a:ext cx="4158900" cy="158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latin typeface="Roboto"/>
              <a:ea typeface="Roboto"/>
              <a:cs typeface="Roboto"/>
              <a:sym typeface="Roboto"/>
            </a:endParaRPr>
          </a:p>
        </p:txBody>
      </p:sp>
      <p:sp>
        <p:nvSpPr>
          <p:cNvPr id="244" name="Google Shape;244;p36"/>
          <p:cNvSpPr txBox="1"/>
          <p:nvPr/>
        </p:nvSpPr>
        <p:spPr>
          <a:xfrm>
            <a:off x="4532425" y="295400"/>
            <a:ext cx="4158900" cy="15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3000">
                <a:solidFill>
                  <a:schemeClr val="dk1"/>
                </a:solidFill>
                <a:latin typeface="Roboto"/>
                <a:ea typeface="Roboto"/>
                <a:cs typeface="Roboto"/>
                <a:sym typeface="Roboto"/>
              </a:rPr>
              <a:t>Lucia Bursi</a:t>
            </a:r>
            <a:endParaRPr sz="1800">
              <a:solidFill>
                <a:schemeClr val="dk2"/>
              </a:solidFill>
              <a:latin typeface="Roboto"/>
              <a:ea typeface="Roboto"/>
              <a:cs typeface="Roboto"/>
              <a:sym typeface="Roboto"/>
            </a:endParaRPr>
          </a:p>
          <a:p>
            <a:pPr marL="0" lvl="0" indent="0" algn="just" rtl="0">
              <a:spcBef>
                <a:spcPts val="0"/>
              </a:spcBef>
              <a:spcAft>
                <a:spcPts val="0"/>
              </a:spcAft>
              <a:buNone/>
            </a:pPr>
            <a:r>
              <a:rPr lang="it" sz="1800">
                <a:solidFill>
                  <a:schemeClr val="dk2"/>
                </a:solidFill>
                <a:latin typeface="Roboto"/>
                <a:ea typeface="Roboto"/>
                <a:cs typeface="Roboto"/>
                <a:sym typeface="Roboto"/>
              </a:rPr>
              <a:t>Primo Sindaco donna del Comune di Maranello, eletta per la prima volta nel 2004 e confermata nel 2009</a:t>
            </a:r>
            <a:endParaRPr sz="1800">
              <a:solidFill>
                <a:schemeClr val="dk2"/>
              </a:solidFill>
              <a:latin typeface="Roboto"/>
              <a:ea typeface="Roboto"/>
              <a:cs typeface="Roboto"/>
              <a:sym typeface="Roboto"/>
            </a:endParaRPr>
          </a:p>
        </p:txBody>
      </p:sp>
      <p:pic>
        <p:nvPicPr>
          <p:cNvPr id="245" name="Google Shape;245;p36"/>
          <p:cNvPicPr preferRelativeResize="0"/>
          <p:nvPr/>
        </p:nvPicPr>
        <p:blipFill rotWithShape="1">
          <a:blip r:embed="rId3">
            <a:alphaModFix/>
          </a:blip>
          <a:srcRect t="3820" r="24052" b="26469"/>
          <a:stretch/>
        </p:blipFill>
        <p:spPr>
          <a:xfrm>
            <a:off x="507325" y="295400"/>
            <a:ext cx="3412074" cy="4429676"/>
          </a:xfrm>
          <a:prstGeom prst="rect">
            <a:avLst/>
          </a:prstGeom>
          <a:noFill/>
          <a:ln>
            <a:noFill/>
          </a:ln>
        </p:spPr>
      </p:pic>
      <p:pic>
        <p:nvPicPr>
          <p:cNvPr id="246" name="Google Shape;246;p36"/>
          <p:cNvPicPr preferRelativeResize="0"/>
          <p:nvPr/>
        </p:nvPicPr>
        <p:blipFill>
          <a:blip r:embed="rId4">
            <a:alphaModFix/>
          </a:blip>
          <a:stretch>
            <a:fillRect/>
          </a:stretch>
        </p:blipFill>
        <p:spPr>
          <a:xfrm>
            <a:off x="5659600" y="1768775"/>
            <a:ext cx="1904539" cy="29563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7"/>
          <p:cNvSpPr txBox="1">
            <a:spLocks noGrp="1"/>
          </p:cNvSpPr>
          <p:nvPr>
            <p:ph type="title"/>
          </p:nvPr>
        </p:nvSpPr>
        <p:spPr>
          <a:xfrm>
            <a:off x="311700" y="178325"/>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Monica Mammi</a:t>
            </a:r>
            <a:endParaRPr/>
          </a:p>
        </p:txBody>
      </p:sp>
      <p:sp>
        <p:nvSpPr>
          <p:cNvPr id="252" name="Google Shape;252;p37"/>
          <p:cNvSpPr txBox="1">
            <a:spLocks noGrp="1"/>
          </p:cNvSpPr>
          <p:nvPr>
            <p:ph type="body" idx="1"/>
          </p:nvPr>
        </p:nvSpPr>
        <p:spPr>
          <a:xfrm>
            <a:off x="347400" y="786125"/>
            <a:ext cx="8449200" cy="14055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it" sz="1500"/>
              <a:t>Consigliera comunale nella legislatura 2014-2019 e impegnata attivamente nel volontariato, scomparsa nel dicembre 2021 a soli 43 anni.</a:t>
            </a:r>
            <a:br>
              <a:rPr lang="it" sz="1500"/>
            </a:br>
            <a:r>
              <a:rPr lang="it" sz="1500"/>
              <a:t>A settembre 2022, grazie a un’iniziativa di alcuni amici e dell’Amministrazione Comunale, le è stato dedicato un “Quiet Corner”, un angolo di tranquillità realizzato alla Torre della Strega di Fogliano, luogo che lei amava e frequentava molto durante le sue passeggiate. </a:t>
            </a:r>
            <a:endParaRPr sz="1500"/>
          </a:p>
          <a:p>
            <a:pPr marL="0" lvl="0" indent="0" algn="just"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253" name="Google Shape;253;p37"/>
          <p:cNvPicPr preferRelativeResize="0"/>
          <p:nvPr/>
        </p:nvPicPr>
        <p:blipFill>
          <a:blip r:embed="rId3">
            <a:alphaModFix/>
          </a:blip>
          <a:stretch>
            <a:fillRect/>
          </a:stretch>
        </p:blipFill>
        <p:spPr>
          <a:xfrm>
            <a:off x="3734400" y="2384025"/>
            <a:ext cx="4182592" cy="2352701"/>
          </a:xfrm>
          <a:prstGeom prst="rect">
            <a:avLst/>
          </a:prstGeom>
          <a:noFill/>
          <a:ln>
            <a:noFill/>
          </a:ln>
        </p:spPr>
      </p:pic>
      <p:pic>
        <p:nvPicPr>
          <p:cNvPr id="254" name="Google Shape;254;p37"/>
          <p:cNvPicPr preferRelativeResize="0"/>
          <p:nvPr/>
        </p:nvPicPr>
        <p:blipFill>
          <a:blip r:embed="rId4">
            <a:alphaModFix/>
          </a:blip>
          <a:stretch>
            <a:fillRect/>
          </a:stretch>
        </p:blipFill>
        <p:spPr>
          <a:xfrm>
            <a:off x="1223350" y="2308000"/>
            <a:ext cx="1556600" cy="24140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it"/>
              <a:t>Rita Cuccuru</a:t>
            </a:r>
            <a:endParaRPr/>
          </a:p>
        </p:txBody>
      </p:sp>
      <p:sp>
        <p:nvSpPr>
          <p:cNvPr id="260" name="Google Shape;260;p38"/>
          <p:cNvSpPr txBox="1">
            <a:spLocks noGrp="1"/>
          </p:cNvSpPr>
          <p:nvPr>
            <p:ph type="body" idx="1"/>
          </p:nvPr>
        </p:nvSpPr>
        <p:spPr>
          <a:xfrm>
            <a:off x="311700" y="1229875"/>
            <a:ext cx="4487100" cy="17532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it"/>
              <a:t>Campionessa maranellese di Triathlon, nel 2022 è stata premiata dal Comitato Italiano Paralimpico con la Medaglia di bronzo al Valore Atletico per i risultati conseguiti nelle paralimpiadi a Tokio nel 2021</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2400"/>
              </a:spcBef>
              <a:spcAft>
                <a:spcPts val="0"/>
              </a:spcAft>
              <a:buNone/>
            </a:pPr>
            <a:endParaRPr sz="2300" b="1">
              <a:solidFill>
                <a:srgbClr val="000000"/>
              </a:solidFill>
              <a:latin typeface="Arial"/>
              <a:ea typeface="Arial"/>
              <a:cs typeface="Arial"/>
              <a:sym typeface="Arial"/>
            </a:endParaRPr>
          </a:p>
          <a:p>
            <a:pPr marL="0" lvl="0" indent="0" algn="l" rtl="0">
              <a:spcBef>
                <a:spcPts val="1400"/>
              </a:spcBef>
              <a:spcAft>
                <a:spcPts val="0"/>
              </a:spcAft>
              <a:buNone/>
            </a:pPr>
            <a:endParaRPr sz="1300" b="1">
              <a:uFill>
                <a:noFill/>
              </a:uFill>
              <a:latin typeface="Arial"/>
              <a:ea typeface="Arial"/>
              <a:cs typeface="Arial"/>
              <a:sym typeface="Arial"/>
              <a:hlinkClick r:id="rId3"/>
            </a:endParaRPr>
          </a:p>
          <a:p>
            <a:pPr marL="0" lvl="0" indent="0" algn="l" rtl="0">
              <a:spcBef>
                <a:spcPts val="4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261" name="Google Shape;261;p38"/>
          <p:cNvPicPr preferRelativeResize="0"/>
          <p:nvPr/>
        </p:nvPicPr>
        <p:blipFill>
          <a:blip r:embed="rId4">
            <a:alphaModFix/>
          </a:blip>
          <a:stretch>
            <a:fillRect/>
          </a:stretch>
        </p:blipFill>
        <p:spPr>
          <a:xfrm>
            <a:off x="5004811" y="1017800"/>
            <a:ext cx="3744340" cy="3679899"/>
          </a:xfrm>
          <a:prstGeom prst="rect">
            <a:avLst/>
          </a:prstGeom>
          <a:noFill/>
          <a:ln>
            <a:noFill/>
          </a:ln>
        </p:spPr>
      </p:pic>
      <p:pic>
        <p:nvPicPr>
          <p:cNvPr id="262" name="Google Shape;262;p38"/>
          <p:cNvPicPr preferRelativeResize="0"/>
          <p:nvPr/>
        </p:nvPicPr>
        <p:blipFill>
          <a:blip r:embed="rId5">
            <a:alphaModFix/>
          </a:blip>
          <a:stretch>
            <a:fillRect/>
          </a:stretch>
        </p:blipFill>
        <p:spPr>
          <a:xfrm>
            <a:off x="7353761" y="1017800"/>
            <a:ext cx="1395390" cy="18468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9"/>
          <p:cNvSpPr txBox="1">
            <a:spLocks noGrp="1"/>
          </p:cNvSpPr>
          <p:nvPr>
            <p:ph type="title"/>
          </p:nvPr>
        </p:nvSpPr>
        <p:spPr>
          <a:xfrm>
            <a:off x="311700" y="3338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LEI ROOMS. Legalità Emancipazione Indipendenza</a:t>
            </a:r>
            <a:endParaRPr/>
          </a:p>
        </p:txBody>
      </p:sp>
      <p:sp>
        <p:nvSpPr>
          <p:cNvPr id="268" name="Google Shape;268;p39"/>
          <p:cNvSpPr txBox="1">
            <a:spLocks noGrp="1"/>
          </p:cNvSpPr>
          <p:nvPr>
            <p:ph type="body" idx="1"/>
          </p:nvPr>
        </p:nvSpPr>
        <p:spPr>
          <a:xfrm>
            <a:off x="258250" y="1017800"/>
            <a:ext cx="8520600" cy="22509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it"/>
              <a:t>La struttura a Fogliano di Maranello è stata inaugurata a giugno 2023 ed è una villa confiscata alla criminalità organizzata, completamente ristrutturata e riconvertita a struttura turistica grazie al progetto dell’amministrazione comunale co-finanziato dalla Regione Emilia-Romagna, realizzato nell’ambito del progetto “Orme di legalità: sui passi delle donne coraggiose”.</a:t>
            </a:r>
            <a:endParaRPr/>
          </a:p>
          <a:p>
            <a:pPr marL="0" lvl="0" indent="0" algn="l" rtl="0">
              <a:spcBef>
                <a:spcPts val="1200"/>
              </a:spcBef>
              <a:spcAft>
                <a:spcPts val="0"/>
              </a:spcAft>
              <a:buNone/>
            </a:pPr>
            <a:r>
              <a:rPr lang="it"/>
              <a:t>Oggi il Room and Breakfast è operativo e gestito da uno staff tutto al femminile.</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269" name="Google Shape;269;p39"/>
          <p:cNvPicPr preferRelativeResize="0"/>
          <p:nvPr/>
        </p:nvPicPr>
        <p:blipFill>
          <a:blip r:embed="rId3">
            <a:alphaModFix/>
          </a:blip>
          <a:stretch>
            <a:fillRect/>
          </a:stretch>
        </p:blipFill>
        <p:spPr>
          <a:xfrm>
            <a:off x="400050" y="3444925"/>
            <a:ext cx="2533650" cy="1047750"/>
          </a:xfrm>
          <a:prstGeom prst="rect">
            <a:avLst/>
          </a:prstGeom>
          <a:noFill/>
          <a:ln>
            <a:noFill/>
          </a:ln>
        </p:spPr>
      </p:pic>
      <p:pic>
        <p:nvPicPr>
          <p:cNvPr id="270" name="Google Shape;270;p39"/>
          <p:cNvPicPr preferRelativeResize="0"/>
          <p:nvPr/>
        </p:nvPicPr>
        <p:blipFill>
          <a:blip r:embed="rId4">
            <a:alphaModFix/>
          </a:blip>
          <a:stretch>
            <a:fillRect/>
          </a:stretch>
        </p:blipFill>
        <p:spPr>
          <a:xfrm>
            <a:off x="3261625" y="3303649"/>
            <a:ext cx="2661176" cy="14603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408750" y="1558350"/>
            <a:ext cx="5103300" cy="2026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it" sz="3600"/>
              <a:t>Un po’ di storia…</a:t>
            </a:r>
            <a:endParaRPr sz="36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subTitle" idx="4294967295"/>
          </p:nvPr>
        </p:nvSpPr>
        <p:spPr>
          <a:xfrm>
            <a:off x="201000" y="481025"/>
            <a:ext cx="3121200" cy="2768400"/>
          </a:xfrm>
          <a:prstGeom prst="rect">
            <a:avLst/>
          </a:prstGeom>
          <a:ln>
            <a:noFill/>
          </a:ln>
        </p:spPr>
        <p:txBody>
          <a:bodyPr spcFirstLastPara="1" wrap="square" lIns="91425" tIns="91425" rIns="91425" bIns="91425" anchor="t" anchorCtr="0">
            <a:noAutofit/>
          </a:bodyPr>
          <a:lstStyle/>
          <a:p>
            <a:pPr marL="0" lvl="0" indent="0" algn="just" rtl="0">
              <a:lnSpc>
                <a:spcPct val="100000"/>
              </a:lnSpc>
              <a:spcBef>
                <a:spcPts val="0"/>
              </a:spcBef>
              <a:spcAft>
                <a:spcPts val="1200"/>
              </a:spcAft>
              <a:buSzPts val="1018"/>
              <a:buNone/>
            </a:pPr>
            <a:r>
              <a:rPr lang="it" sz="1500">
                <a:solidFill>
                  <a:schemeClr val="lt1"/>
                </a:solidFill>
              </a:rPr>
              <a:t>Nel periodo della Grande Guerra, come nella maggior parte del nord-est dell’Italia, le donne di Maranello rimboccandosi le maniche hanno affrontato con coraggio e abnegazione la separazione dai propri padri e mariti chiamati in guerra, sostituendoli nei campi e nelle fabbriche per provvedere al sostentamento della famiglia.</a:t>
            </a:r>
            <a:endParaRPr sz="1500">
              <a:solidFill>
                <a:schemeClr val="lt1"/>
              </a:solidFill>
            </a:endParaRPr>
          </a:p>
        </p:txBody>
      </p:sp>
      <p:pic>
        <p:nvPicPr>
          <p:cNvPr id="103" name="Google Shape;103;p16"/>
          <p:cNvPicPr preferRelativeResize="0"/>
          <p:nvPr/>
        </p:nvPicPr>
        <p:blipFill rotWithShape="1">
          <a:blip r:embed="rId3">
            <a:alphaModFix/>
          </a:blip>
          <a:srcRect l="5584" r="5352"/>
          <a:stretch/>
        </p:blipFill>
        <p:spPr>
          <a:xfrm>
            <a:off x="3621100" y="481025"/>
            <a:ext cx="4962524" cy="4181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311700" y="410000"/>
            <a:ext cx="5852400" cy="607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it" sz="1800"/>
              <a:t>Alcune foto rappresentative del distacco dai propri cari</a:t>
            </a:r>
            <a:endParaRPr sz="1800"/>
          </a:p>
          <a:p>
            <a:pPr marL="0" lvl="0" indent="0" algn="l" rtl="0">
              <a:spcBef>
                <a:spcPts val="1200"/>
              </a:spcBef>
              <a:spcAft>
                <a:spcPts val="0"/>
              </a:spcAft>
              <a:buNone/>
            </a:pPr>
            <a:endParaRPr sz="1800">
              <a:solidFill>
                <a:schemeClr val="dk2"/>
              </a:solidFill>
            </a:endParaRPr>
          </a:p>
        </p:txBody>
      </p:sp>
      <p:pic>
        <p:nvPicPr>
          <p:cNvPr id="109" name="Google Shape;109;p17"/>
          <p:cNvPicPr preferRelativeResize="0"/>
          <p:nvPr/>
        </p:nvPicPr>
        <p:blipFill>
          <a:blip r:embed="rId3">
            <a:alphaModFix/>
          </a:blip>
          <a:stretch>
            <a:fillRect/>
          </a:stretch>
        </p:blipFill>
        <p:spPr>
          <a:xfrm>
            <a:off x="4200125" y="1153162"/>
            <a:ext cx="4705749" cy="2968575"/>
          </a:xfrm>
          <a:prstGeom prst="rect">
            <a:avLst/>
          </a:prstGeom>
          <a:noFill/>
          <a:ln>
            <a:noFill/>
          </a:ln>
        </p:spPr>
      </p:pic>
      <p:pic>
        <p:nvPicPr>
          <p:cNvPr id="110" name="Google Shape;110;p17"/>
          <p:cNvPicPr preferRelativeResize="0"/>
          <p:nvPr/>
        </p:nvPicPr>
        <p:blipFill>
          <a:blip r:embed="rId4">
            <a:alphaModFix/>
          </a:blip>
          <a:stretch>
            <a:fillRect/>
          </a:stretch>
        </p:blipFill>
        <p:spPr>
          <a:xfrm>
            <a:off x="311700" y="1153150"/>
            <a:ext cx="3770690" cy="2968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8"/>
          <p:cNvSpPr txBox="1">
            <a:spLocks noGrp="1"/>
          </p:cNvSpPr>
          <p:nvPr>
            <p:ph type="title"/>
          </p:nvPr>
        </p:nvSpPr>
        <p:spPr>
          <a:xfrm>
            <a:off x="621500" y="214275"/>
            <a:ext cx="3493800" cy="1474200"/>
          </a:xfrm>
          <a:prstGeom prst="rect">
            <a:avLst/>
          </a:prstGeom>
          <a:ln>
            <a:noFill/>
          </a:ln>
        </p:spPr>
        <p:txBody>
          <a:bodyPr spcFirstLastPara="1" wrap="square" lIns="91425" tIns="0" rIns="91425" bIns="91425" anchor="t" anchorCtr="0">
            <a:noAutofit/>
          </a:bodyPr>
          <a:lstStyle/>
          <a:p>
            <a:pPr marL="0" lvl="0" indent="0" algn="l" rtl="0">
              <a:spcBef>
                <a:spcPts val="0"/>
              </a:spcBef>
              <a:spcAft>
                <a:spcPts val="0"/>
              </a:spcAft>
              <a:buNone/>
            </a:pPr>
            <a:endParaRPr sz="1500"/>
          </a:p>
          <a:p>
            <a:pPr marL="0" lvl="0" indent="0" algn="just" rtl="0">
              <a:spcBef>
                <a:spcPts val="0"/>
              </a:spcBef>
              <a:spcAft>
                <a:spcPts val="0"/>
              </a:spcAft>
              <a:buNone/>
            </a:pPr>
            <a:r>
              <a:rPr lang="it" sz="1500"/>
              <a:t>Da alcune cartoline ricevute dove si confermava la buona salute del congiunto, le donne traevano nuova forza, nella speranza di rivederli al più presto</a:t>
            </a:r>
            <a:endParaRPr sz="1500"/>
          </a:p>
          <a:p>
            <a:pPr marL="0" lvl="0" indent="0" algn="l" rtl="0">
              <a:spcBef>
                <a:spcPts val="0"/>
              </a:spcBef>
              <a:spcAft>
                <a:spcPts val="0"/>
              </a:spcAft>
              <a:buNone/>
            </a:pPr>
            <a:endParaRPr sz="1300"/>
          </a:p>
          <a:p>
            <a:pPr marL="0" lvl="0" indent="0" algn="l" rtl="0">
              <a:spcBef>
                <a:spcPts val="0"/>
              </a:spcBef>
              <a:spcAft>
                <a:spcPts val="0"/>
              </a:spcAft>
              <a:buNone/>
            </a:pPr>
            <a:endParaRPr sz="1300"/>
          </a:p>
          <a:p>
            <a:pPr marL="0" lvl="0" indent="0" algn="l" rtl="0">
              <a:spcBef>
                <a:spcPts val="0"/>
              </a:spcBef>
              <a:spcAft>
                <a:spcPts val="0"/>
              </a:spcAft>
              <a:buNone/>
            </a:pPr>
            <a:endParaRPr sz="1300"/>
          </a:p>
          <a:p>
            <a:pPr marL="0" lvl="0" indent="0" algn="l" rtl="0">
              <a:lnSpc>
                <a:spcPct val="100000"/>
              </a:lnSpc>
              <a:spcBef>
                <a:spcPts val="0"/>
              </a:spcBef>
              <a:spcAft>
                <a:spcPts val="800"/>
              </a:spcAft>
              <a:buNone/>
            </a:pPr>
            <a:endParaRPr sz="1300" i="1">
              <a:solidFill>
                <a:srgbClr val="000000"/>
              </a:solidFill>
            </a:endParaRPr>
          </a:p>
        </p:txBody>
      </p:sp>
      <p:pic>
        <p:nvPicPr>
          <p:cNvPr id="116" name="Google Shape;116;p18"/>
          <p:cNvPicPr preferRelativeResize="0"/>
          <p:nvPr/>
        </p:nvPicPr>
        <p:blipFill>
          <a:blip r:embed="rId3">
            <a:alphaModFix/>
          </a:blip>
          <a:stretch>
            <a:fillRect/>
          </a:stretch>
        </p:blipFill>
        <p:spPr>
          <a:xfrm>
            <a:off x="4983175" y="228600"/>
            <a:ext cx="3651275" cy="2298700"/>
          </a:xfrm>
          <a:prstGeom prst="rect">
            <a:avLst/>
          </a:prstGeom>
          <a:noFill/>
          <a:ln>
            <a:noFill/>
          </a:ln>
        </p:spPr>
      </p:pic>
      <p:pic>
        <p:nvPicPr>
          <p:cNvPr id="117" name="Google Shape;117;p18"/>
          <p:cNvPicPr preferRelativeResize="0"/>
          <p:nvPr/>
        </p:nvPicPr>
        <p:blipFill>
          <a:blip r:embed="rId4">
            <a:alphaModFix/>
          </a:blip>
          <a:stretch>
            <a:fillRect/>
          </a:stretch>
        </p:blipFill>
        <p:spPr>
          <a:xfrm>
            <a:off x="4983175" y="2608575"/>
            <a:ext cx="3651275" cy="2298700"/>
          </a:xfrm>
          <a:prstGeom prst="rect">
            <a:avLst/>
          </a:prstGeom>
          <a:noFill/>
          <a:ln>
            <a:noFill/>
          </a:ln>
        </p:spPr>
      </p:pic>
      <p:sp>
        <p:nvSpPr>
          <p:cNvPr id="118" name="Google Shape;118;p18"/>
          <p:cNvSpPr txBox="1"/>
          <p:nvPr/>
        </p:nvSpPr>
        <p:spPr>
          <a:xfrm>
            <a:off x="621500" y="2532425"/>
            <a:ext cx="3609900" cy="18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500" i="1">
                <a:solidFill>
                  <a:schemeClr val="lt1"/>
                </a:solidFill>
                <a:latin typeface="Roboto"/>
                <a:ea typeface="Roboto"/>
                <a:cs typeface="Roboto"/>
                <a:sym typeface="Roboto"/>
              </a:rPr>
              <a:t>“Cara Moglie </a:t>
            </a:r>
            <a:endParaRPr sz="1500" i="1">
              <a:solidFill>
                <a:schemeClr val="lt1"/>
              </a:solidFill>
              <a:latin typeface="Roboto"/>
              <a:ea typeface="Roboto"/>
              <a:cs typeface="Roboto"/>
              <a:sym typeface="Roboto"/>
            </a:endParaRPr>
          </a:p>
          <a:p>
            <a:pPr marL="0" lvl="0" indent="0" algn="just" rtl="0">
              <a:spcBef>
                <a:spcPts val="800"/>
              </a:spcBef>
              <a:spcAft>
                <a:spcPts val="0"/>
              </a:spcAft>
              <a:buNone/>
            </a:pPr>
            <a:r>
              <a:rPr lang="it" sz="1500" i="1">
                <a:solidFill>
                  <a:schemeClr val="lt1"/>
                </a:solidFill>
                <a:latin typeface="Roboto"/>
                <a:ea typeface="Roboto"/>
                <a:cs typeface="Roboto"/>
                <a:sym typeface="Roboto"/>
              </a:rPr>
              <a:t>Ti do mie notizie di mia salute come spero di te e bambini ti o gia scritto parecchie volte spero avrai ricevuto tutto io o ricevuto le cartoline la letterina e non pensare che ti scrivero sempre spesso…..”</a:t>
            </a:r>
            <a:endParaRPr sz="1500" i="1">
              <a:solidFill>
                <a:schemeClr val="lt1"/>
              </a:solidFill>
              <a:latin typeface="Roboto"/>
              <a:ea typeface="Roboto"/>
              <a:cs typeface="Roboto"/>
              <a:sym typeface="Roboto"/>
            </a:endParaRPr>
          </a:p>
          <a:p>
            <a:pPr marL="0" lvl="0" indent="0" algn="l" rtl="0">
              <a:spcBef>
                <a:spcPts val="800"/>
              </a:spcBef>
              <a:spcAft>
                <a:spcPts val="0"/>
              </a:spcAft>
              <a:buNone/>
            </a:pPr>
            <a:endParaRPr sz="1800">
              <a:solidFill>
                <a:schemeClr val="dk2"/>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19"/>
          <p:cNvPicPr preferRelativeResize="0"/>
          <p:nvPr/>
        </p:nvPicPr>
        <p:blipFill rotWithShape="1">
          <a:blip r:embed="rId3">
            <a:alphaModFix/>
          </a:blip>
          <a:srcRect l="5937" t="49587" r="48280" b="11351"/>
          <a:stretch/>
        </p:blipFill>
        <p:spPr>
          <a:xfrm>
            <a:off x="146675" y="1510950"/>
            <a:ext cx="4425324" cy="2669399"/>
          </a:xfrm>
          <a:prstGeom prst="rect">
            <a:avLst/>
          </a:prstGeom>
          <a:noFill/>
          <a:ln>
            <a:noFill/>
          </a:ln>
        </p:spPr>
      </p:pic>
      <p:sp>
        <p:nvSpPr>
          <p:cNvPr id="124" name="Google Shape;124;p19"/>
          <p:cNvSpPr txBox="1"/>
          <p:nvPr/>
        </p:nvSpPr>
        <p:spPr>
          <a:xfrm>
            <a:off x="157450" y="608675"/>
            <a:ext cx="3816900" cy="6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800">
                <a:solidFill>
                  <a:schemeClr val="lt1"/>
                </a:solidFill>
                <a:latin typeface="Roboto"/>
                <a:ea typeface="Roboto"/>
                <a:cs typeface="Roboto"/>
                <a:sym typeface="Roboto"/>
              </a:rPr>
              <a:t>Donne in bicicletta Maranello, 1932</a:t>
            </a:r>
            <a:endParaRPr sz="1800">
              <a:solidFill>
                <a:schemeClr val="lt1"/>
              </a:solidFill>
              <a:latin typeface="Roboto"/>
              <a:ea typeface="Roboto"/>
              <a:cs typeface="Roboto"/>
              <a:sym typeface="Roboto"/>
            </a:endParaRPr>
          </a:p>
        </p:txBody>
      </p:sp>
      <p:pic>
        <p:nvPicPr>
          <p:cNvPr id="125" name="Google Shape;125;p19"/>
          <p:cNvPicPr preferRelativeResize="0"/>
          <p:nvPr/>
        </p:nvPicPr>
        <p:blipFill rotWithShape="1">
          <a:blip r:embed="rId4">
            <a:alphaModFix/>
          </a:blip>
          <a:srcRect l="8060" t="7921" r="8931" b="15759"/>
          <a:stretch/>
        </p:blipFill>
        <p:spPr>
          <a:xfrm>
            <a:off x="4806225" y="1510950"/>
            <a:ext cx="4168548" cy="2669401"/>
          </a:xfrm>
          <a:prstGeom prst="rect">
            <a:avLst/>
          </a:prstGeom>
          <a:noFill/>
          <a:ln>
            <a:noFill/>
          </a:ln>
        </p:spPr>
      </p:pic>
      <p:sp>
        <p:nvSpPr>
          <p:cNvPr id="126" name="Google Shape;126;p19"/>
          <p:cNvSpPr txBox="1"/>
          <p:nvPr/>
        </p:nvSpPr>
        <p:spPr>
          <a:xfrm>
            <a:off x="4671375" y="401975"/>
            <a:ext cx="41025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800">
                <a:solidFill>
                  <a:schemeClr val="lt1"/>
                </a:solidFill>
                <a:latin typeface="Roboto"/>
                <a:ea typeface="Roboto"/>
                <a:cs typeface="Roboto"/>
                <a:sym typeface="Roboto"/>
              </a:rPr>
              <a:t>Corso di economia domestica presso le scuole elementari di Maranello, 1935</a:t>
            </a:r>
            <a:endParaRPr sz="1800">
              <a:solidFill>
                <a:schemeClr val="lt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a:spLocks noGrp="1"/>
          </p:cNvSpPr>
          <p:nvPr>
            <p:ph type="title"/>
          </p:nvPr>
        </p:nvSpPr>
        <p:spPr>
          <a:xfrm>
            <a:off x="115075" y="929450"/>
            <a:ext cx="4334700" cy="633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1800"/>
              <a:t>Piccole Italiane in piazza Libertà, 1939</a:t>
            </a:r>
            <a:endParaRPr sz="1800"/>
          </a:p>
        </p:txBody>
      </p:sp>
      <p:pic>
        <p:nvPicPr>
          <p:cNvPr id="132" name="Google Shape;132;p20"/>
          <p:cNvPicPr preferRelativeResize="0"/>
          <p:nvPr/>
        </p:nvPicPr>
        <p:blipFill rotWithShape="1">
          <a:blip r:embed="rId3">
            <a:alphaModFix/>
          </a:blip>
          <a:srcRect l="1469" t="2303" r="1187" b="2531"/>
          <a:stretch/>
        </p:blipFill>
        <p:spPr>
          <a:xfrm>
            <a:off x="189900" y="1968687"/>
            <a:ext cx="4334700" cy="2017412"/>
          </a:xfrm>
          <a:prstGeom prst="rect">
            <a:avLst/>
          </a:prstGeom>
          <a:noFill/>
          <a:ln>
            <a:noFill/>
          </a:ln>
        </p:spPr>
      </p:pic>
      <p:pic>
        <p:nvPicPr>
          <p:cNvPr id="133" name="Google Shape;133;p20"/>
          <p:cNvPicPr preferRelativeResize="0"/>
          <p:nvPr/>
        </p:nvPicPr>
        <p:blipFill rotWithShape="1">
          <a:blip r:embed="rId4">
            <a:alphaModFix/>
          </a:blip>
          <a:srcRect l="28224" t="31491" r="7454" b="46825"/>
          <a:stretch/>
        </p:blipFill>
        <p:spPr>
          <a:xfrm>
            <a:off x="4703383" y="1955650"/>
            <a:ext cx="4258467" cy="2030449"/>
          </a:xfrm>
          <a:prstGeom prst="rect">
            <a:avLst/>
          </a:prstGeom>
          <a:noFill/>
          <a:ln>
            <a:noFill/>
          </a:ln>
        </p:spPr>
      </p:pic>
      <p:sp>
        <p:nvSpPr>
          <p:cNvPr id="134" name="Google Shape;134;p20"/>
          <p:cNvSpPr txBox="1"/>
          <p:nvPr/>
        </p:nvSpPr>
        <p:spPr>
          <a:xfrm>
            <a:off x="4628875" y="929450"/>
            <a:ext cx="4231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800">
                <a:solidFill>
                  <a:schemeClr val="dk1"/>
                </a:solidFill>
                <a:latin typeface="Roboto"/>
                <a:ea typeface="Roboto"/>
                <a:cs typeface="Roboto"/>
                <a:sym typeface="Roboto"/>
              </a:rPr>
              <a:t>Squadra di pallacanestro in divisa, 1941</a:t>
            </a:r>
            <a:endParaRPr sz="1800">
              <a:solidFill>
                <a:schemeClr val="dk1"/>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1"/>
          <p:cNvSpPr txBox="1">
            <a:spLocks noGrp="1"/>
          </p:cNvSpPr>
          <p:nvPr>
            <p:ph type="title"/>
          </p:nvPr>
        </p:nvSpPr>
        <p:spPr>
          <a:xfrm>
            <a:off x="571375" y="1732947"/>
            <a:ext cx="8222100" cy="838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it"/>
              <a:t>Operosità al femminile</a:t>
            </a:r>
            <a:endParaRPr/>
          </a:p>
        </p:txBody>
      </p:sp>
      <p:sp>
        <p:nvSpPr>
          <p:cNvPr id="140" name="Google Shape;140;p21"/>
          <p:cNvSpPr txBox="1"/>
          <p:nvPr/>
        </p:nvSpPr>
        <p:spPr>
          <a:xfrm>
            <a:off x="571375" y="2835400"/>
            <a:ext cx="6225900" cy="83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900">
                <a:solidFill>
                  <a:schemeClr val="lt1"/>
                </a:solidFill>
                <a:latin typeface="Roboto"/>
                <a:ea typeface="Roboto"/>
                <a:cs typeface="Roboto"/>
                <a:sym typeface="Roboto"/>
              </a:rPr>
              <a:t>A Maranello l’imprenditoria si affida prevalentemente a personale femminile</a:t>
            </a:r>
            <a:endParaRPr sz="1900">
              <a:solidFill>
                <a:schemeClr val="lt1"/>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673</Words>
  <Application>Microsoft Office PowerPoint</Application>
  <PresentationFormat>Presentazione su schermo (16:9)</PresentationFormat>
  <Paragraphs>66</Paragraphs>
  <Slides>27</Slides>
  <Notes>27</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27</vt:i4>
      </vt:variant>
    </vt:vector>
  </HeadingPairs>
  <TitlesOfParts>
    <vt:vector size="30" baseType="lpstr">
      <vt:lpstr>Arial</vt:lpstr>
      <vt:lpstr>Roboto</vt:lpstr>
      <vt:lpstr>Geometric</vt:lpstr>
      <vt:lpstr>Presentazione standard di PowerPoint</vt:lpstr>
      <vt:lpstr>Donne eroine silenziose</vt:lpstr>
      <vt:lpstr>Un po’ di storia…</vt:lpstr>
      <vt:lpstr>Presentazione standard di PowerPoint</vt:lpstr>
      <vt:lpstr>Alcune foto rappresentative del distacco dai propri cari </vt:lpstr>
      <vt:lpstr> Da alcune cartoline ricevute dove si confermava la buona salute del congiunto, le donne traevano nuova forza, nella speranza di rivederli al più presto    </vt:lpstr>
      <vt:lpstr>Presentazione standard di PowerPoint</vt:lpstr>
      <vt:lpstr>Piccole Italiane in piazza Libertà, 1939</vt:lpstr>
      <vt:lpstr>Operosità al femminile</vt:lpstr>
      <vt:lpstr>Presentazione standard di PowerPoint</vt:lpstr>
      <vt:lpstr>Presentazione standard di PowerPoint</vt:lpstr>
      <vt:lpstr>Presentazione standard di PowerPoint</vt:lpstr>
      <vt:lpstr>Presentazione standard di PowerPoint</vt:lpstr>
      <vt:lpstr>Operaie cucitrici a mano per le coperte imbottite  </vt:lpstr>
      <vt:lpstr>Donne benefattrici</vt:lpstr>
      <vt:lpstr>Presentazione standard di PowerPoint</vt:lpstr>
      <vt:lpstr>Presentazione standard di PowerPoint</vt:lpstr>
      <vt:lpstr>Presentazione standard di PowerPoint</vt:lpstr>
      <vt:lpstr>Presentazione standard di PowerPoint</vt:lpstr>
      <vt:lpstr>Donne da ricordare</vt:lpstr>
      <vt:lpstr>Presentazione standard di PowerPoint</vt:lpstr>
      <vt:lpstr>Rosanna Bortolamasi</vt:lpstr>
      <vt:lpstr>Presentazione standard di PowerPoint</vt:lpstr>
      <vt:lpstr>Presentazione standard di PowerPoint</vt:lpstr>
      <vt:lpstr>Monica Mammi</vt:lpstr>
      <vt:lpstr>Rita Cuccuru</vt:lpstr>
      <vt:lpstr>LEI ROOMS. Legalità Emancipazione Indipendenza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Tania Carboni</cp:lastModifiedBy>
  <cp:revision>2</cp:revision>
  <dcterms:modified xsi:type="dcterms:W3CDTF">2024-04-19T10:25:40Z</dcterms:modified>
</cp:coreProperties>
</file>