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52388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2208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57200" y="3912120"/>
            <a:ext cx="2649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65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91212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12120"/>
            <a:ext cx="82292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anchor="b"/>
          <a:p>
            <a:r>
              <a:rPr b="0" lang="it-IT" sz="4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1463760" y="3549960"/>
            <a:ext cx="29714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e8e8e7"/>
            </a:solidFill>
            <a:round/>
          </a:ln>
          <a:effectLst>
            <a:outerShdw algn="tl" blurRad="31750" rotWithShape="0">
              <a:srgbClr val="000000">
                <a:alpha val="5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4708440" y="3549960"/>
            <a:ext cx="29714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e8e8e7"/>
            </a:solidFill>
            <a:round/>
          </a:ln>
          <a:effectLst>
            <a:outerShdw algn="tl" blurRad="31750" rotWithShape="0">
              <a:srgbClr val="000000">
                <a:alpha val="5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4540320" y="3526200"/>
            <a:ext cx="45360" cy="45360"/>
          </a:xfrm>
          <a:prstGeom prst="ellipse">
            <a:avLst/>
          </a:prstGeom>
          <a:solidFill>
            <a:schemeClr val="accent2"/>
          </a:solidFill>
          <a:ln w="38160">
            <a:solidFill>
              <a:schemeClr val="accent2"/>
            </a:solidFill>
            <a:round/>
          </a:ln>
          <a:effectLst>
            <a:outerShdw algn="tl" blurRad="31750" rotWithShape="0">
              <a:srgbClr val="000000">
                <a:alpha val="5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4B4BECF2-2C58-44AB-891B-5E337545FE64}" type="slidenum">
              <a:rPr b="0" lang="it-IT" sz="1600" spc="-1" strike="noStrike">
                <a:solidFill>
                  <a:srgbClr val="fefac9"/>
                </a:solidFill>
                <a:latin typeface="Constantia"/>
                <a:ea typeface="Constantia"/>
              </a:rPr>
              <a:t>&lt;numero&gt;</a:t>
            </a:fld>
            <a:endParaRPr b="0" lang="it-IT" sz="16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2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2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ACA4B7F2-618A-4AB7-BDAA-5FCE32408211}" type="slidenum">
              <a:rPr b="0" lang="it-IT" sz="1600" spc="-1" strike="noStrike">
                <a:solidFill>
                  <a:srgbClr val="fefac9"/>
                </a:solidFill>
                <a:latin typeface="Constantia"/>
                <a:ea typeface="Constantia"/>
              </a:rPr>
              <a:t>&lt;numero&gt;</a:t>
            </a:fld>
            <a:endParaRPr b="0" lang="it-IT" sz="16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anchor="b">
            <a:normAutofit/>
          </a:bodyPr>
          <a:p>
            <a:r>
              <a:rPr b="0" lang="it-IT" sz="42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360000" y="1124280"/>
            <a:ext cx="8434080" cy="474372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23640" y="424440"/>
            <a:ext cx="8568720" cy="12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BISOGNA CONTROLLARE LA LUCE, LA TEMPERATURA E L’UMIDITÀ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E SPOSTARLI IL MENO POSSIBILE DI QUA E DI LA’,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23640" y="1632600"/>
            <a:ext cx="763344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POI OCCORRE CATALOGARLI CON NUMERI ED ETICHETTE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ED INFINE ESPORLI NELLE VETRINETTE!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22" name="Google Shape;158;p9" descr=""/>
          <p:cNvPicPr/>
          <p:nvPr/>
        </p:nvPicPr>
        <p:blipFill>
          <a:blip r:embed="rId1"/>
          <a:stretch/>
        </p:blipFill>
        <p:spPr>
          <a:xfrm rot="5400000">
            <a:off x="791640" y="2601000"/>
            <a:ext cx="1683360" cy="1988640"/>
          </a:xfrm>
          <a:prstGeom prst="rect">
            <a:avLst/>
          </a:prstGeom>
          <a:ln>
            <a:noFill/>
          </a:ln>
        </p:spPr>
      </p:pic>
      <p:pic>
        <p:nvPicPr>
          <p:cNvPr id="123" name="Google Shape;159;p9" descr=""/>
          <p:cNvPicPr/>
          <p:nvPr/>
        </p:nvPicPr>
        <p:blipFill>
          <a:blip r:embed="rId2"/>
          <a:stretch/>
        </p:blipFill>
        <p:spPr>
          <a:xfrm>
            <a:off x="3492000" y="2925000"/>
            <a:ext cx="2188440" cy="3004200"/>
          </a:xfrm>
          <a:prstGeom prst="rect">
            <a:avLst/>
          </a:prstGeom>
          <a:ln>
            <a:noFill/>
          </a:ln>
        </p:spPr>
      </p:pic>
      <p:pic>
        <p:nvPicPr>
          <p:cNvPr id="124" name="Google Shape;160;p9" descr=""/>
          <p:cNvPicPr/>
          <p:nvPr/>
        </p:nvPicPr>
        <p:blipFill>
          <a:blip r:embed="rId3"/>
          <a:stretch/>
        </p:blipFill>
        <p:spPr>
          <a:xfrm>
            <a:off x="611640" y="4581000"/>
            <a:ext cx="2461320" cy="1628280"/>
          </a:xfrm>
          <a:prstGeom prst="rect">
            <a:avLst/>
          </a:prstGeom>
          <a:ln>
            <a:noFill/>
          </a:ln>
        </p:spPr>
      </p:pic>
      <p:pic>
        <p:nvPicPr>
          <p:cNvPr id="125" name="Google Shape;161;p9" descr=""/>
          <p:cNvPicPr/>
          <p:nvPr/>
        </p:nvPicPr>
        <p:blipFill>
          <a:blip r:embed="rId4"/>
          <a:stretch/>
        </p:blipFill>
        <p:spPr>
          <a:xfrm>
            <a:off x="6084000" y="2709000"/>
            <a:ext cx="2449800" cy="347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95640" y="624600"/>
            <a:ext cx="789228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CERTO I LIBRI MODERNI SONO PIÙ PRATICI DA MANEGGIARE: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ADDIRITTURA NELLA TASCA LI PUOI PORTARE!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467640" y="1995840"/>
            <a:ext cx="8136720" cy="161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RESTA IL FATTO CHE GRANDE E PICCOLO CHE SIA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IL LIBRO È UN TESORO PREZIOSO DA CONSERVARE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E NON GETTARE VIA!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28" name="Google Shape;168;p10" descr=""/>
          <p:cNvPicPr/>
          <p:nvPr/>
        </p:nvPicPr>
        <p:blipFill>
          <a:blip r:embed="rId1"/>
          <a:stretch/>
        </p:blipFill>
        <p:spPr>
          <a:xfrm>
            <a:off x="4284000" y="3141000"/>
            <a:ext cx="3952440" cy="3104640"/>
          </a:xfrm>
          <a:prstGeom prst="rect">
            <a:avLst/>
          </a:prstGeom>
          <a:ln>
            <a:noFill/>
          </a:ln>
        </p:spPr>
      </p:pic>
      <p:pic>
        <p:nvPicPr>
          <p:cNvPr id="129" name="Google Shape;169;p10" descr=""/>
          <p:cNvPicPr/>
          <p:nvPr/>
        </p:nvPicPr>
        <p:blipFill>
          <a:blip r:embed="rId2"/>
          <a:stretch/>
        </p:blipFill>
        <p:spPr>
          <a:xfrm>
            <a:off x="539640" y="3789000"/>
            <a:ext cx="3384000" cy="2246040"/>
          </a:xfrm>
          <a:prstGeom prst="rect">
            <a:avLst/>
          </a:prstGeom>
          <a:ln>
            <a:noFill/>
          </a:ln>
        </p:spPr>
      </p:pic>
      <p:pic>
        <p:nvPicPr>
          <p:cNvPr id="130" name="Google Shape;170;p10" descr=""/>
          <p:cNvPicPr/>
          <p:nvPr/>
        </p:nvPicPr>
        <p:blipFill>
          <a:blip r:embed="rId3"/>
          <a:stretch/>
        </p:blipFill>
        <p:spPr>
          <a:xfrm>
            <a:off x="5076000" y="3933000"/>
            <a:ext cx="1007640" cy="79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67640" y="4293000"/>
            <a:ext cx="8305560" cy="158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it-IT" sz="2200" spc="-1" strike="noStrike">
                <a:solidFill>
                  <a:srgbClr val="fefac9"/>
                </a:solidFill>
                <a:latin typeface="Constantia"/>
                <a:ea typeface="Constantia"/>
              </a:rPr>
              <a:t>L’ARCHIVIO A PICCOLI PASSI…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it-IT" sz="2200" spc="-1" strike="noStrike">
                <a:solidFill>
                  <a:srgbClr val="fefac9"/>
                </a:solidFill>
                <a:latin typeface="Constantia"/>
                <a:ea typeface="Constantia"/>
              </a:rPr>
              <a:t>C’ERA UNA VOLTA IL LIBRO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it-IT" sz="2200" spc="-1" strike="noStrike"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548640"/>
            <a:ext cx="8305560" cy="309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9f9f9"/>
                </a:solidFill>
                <a:latin typeface="Constantia"/>
                <a:ea typeface="Constantia"/>
              </a:rPr>
              <a:t>LA CLASSE 1^A</a:t>
            </a:r>
            <a:br/>
            <a:r>
              <a:rPr b="1" lang="it-IT" sz="3200" spc="-1" strike="noStrike">
                <a:solidFill>
                  <a:srgbClr val="f9f9f9"/>
                </a:solidFill>
                <a:latin typeface="Constantia"/>
                <a:ea typeface="Constantia"/>
              </a:rPr>
              <a:t>DELLA SCUOLA PRIMARIA </a:t>
            </a:r>
            <a:br/>
            <a:r>
              <a:rPr b="1" lang="it-IT" sz="3200" spc="-1" strike="noStrike">
                <a:solidFill>
                  <a:srgbClr val="f9f9f9"/>
                </a:solidFill>
                <a:latin typeface="Constantia"/>
                <a:ea typeface="Constantia"/>
              </a:rPr>
              <a:t>DOTT. SILVIO SERRI PINI</a:t>
            </a:r>
            <a:br/>
            <a:r>
              <a:rPr b="1" lang="it-IT" sz="3200" spc="-1" strike="noStrike">
                <a:solidFill>
                  <a:srgbClr val="f9f9f9"/>
                </a:solidFill>
                <a:latin typeface="Constantia"/>
                <a:ea typeface="Constantia"/>
              </a:rPr>
              <a:t>DI CASTROCARO TERME </a:t>
            </a:r>
            <a:br/>
            <a:r>
              <a:rPr b="1" lang="it-IT" sz="3200" spc="-1" strike="noStrike">
                <a:solidFill>
                  <a:srgbClr val="f9f9f9"/>
                </a:solidFill>
                <a:latin typeface="Constantia"/>
                <a:ea typeface="Constantia"/>
              </a:rPr>
              <a:t>E TERRA DEL SOLE</a:t>
            </a:r>
            <a:br/>
            <a:r>
              <a:rPr b="1" lang="it-IT" sz="3200" spc="-1" strike="noStrike">
                <a:solidFill>
                  <a:srgbClr val="f9f9f9"/>
                </a:solidFill>
                <a:latin typeface="Constantia"/>
                <a:ea typeface="Constantia"/>
              </a:rPr>
              <a:t>PRESENTA…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oogle Shape;92;p1" descr=""/>
          <p:cNvPicPr/>
          <p:nvPr/>
        </p:nvPicPr>
        <p:blipFill>
          <a:blip r:embed="rId1"/>
          <a:stretch/>
        </p:blipFill>
        <p:spPr>
          <a:xfrm>
            <a:off x="6948360" y="4221000"/>
            <a:ext cx="1637640" cy="129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99640" y="319320"/>
            <a:ext cx="7488360" cy="152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IN QUESTA GIORNATA DEL MESE DI MAGGIO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VI VORREMMO PROPORRE UN BEL VIAGGIO,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827640" y="1472040"/>
            <a:ext cx="7056360" cy="164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UN VIAGGIO ATTRAVERSO LA STORIA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CHE CI PORTA INDIETRO CON LA MEMORIA.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800" spc="-1" strike="noStrike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b="0" lang="it-IT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8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827640" y="2807280"/>
            <a:ext cx="7848360" cy="131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VI VORREMMO MOSTRARE COME I LIBRI SONO CAMBIATI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E NEL TEMPO SI SONO TRASFORMATI.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92" name="Google Shape;100;p2" descr=""/>
          <p:cNvPicPr/>
          <p:nvPr/>
        </p:nvPicPr>
        <p:blipFill>
          <a:blip r:embed="rId1"/>
          <a:stretch/>
        </p:blipFill>
        <p:spPr>
          <a:xfrm>
            <a:off x="2699640" y="4725000"/>
            <a:ext cx="3651840" cy="165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67640" y="866520"/>
            <a:ext cx="820872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QUESTO, AD ESEMPIO, È IL NOSTRO PRIMO LIBRO DI LETTURA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CHE CI RACCONTA L’AVVENTURA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539640" y="1992960"/>
            <a:ext cx="734436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DI UNA PICCOLA STELLA DI NOME MIA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CHE CON ALCUNI ANIMALETTI CI TIENE COMPAGNIA.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Google Shape;108;p3" descr=""/>
          <p:cNvPicPr/>
          <p:nvPr/>
        </p:nvPicPr>
        <p:blipFill>
          <a:blip r:embed="rId1"/>
          <a:stretch/>
        </p:blipFill>
        <p:spPr>
          <a:xfrm>
            <a:off x="3492000" y="3429000"/>
            <a:ext cx="2053440" cy="237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67640" y="696600"/>
            <a:ext cx="799380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NATURALMENTE L’ABBIAMO UN PO’ INGRANDITO E RIVISITATO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E CON FATICA TRASPORTATO,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67640" y="1920960"/>
            <a:ext cx="828072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MA IL PESO E LE DIMENSIONI DEL NOSTRO LIBRONE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NON SONO CERTO UNA NOSTRA INVENZIONE!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99" name="Google Shape;115;p4" descr=""/>
          <p:cNvPicPr/>
          <p:nvPr/>
        </p:nvPicPr>
        <p:blipFill>
          <a:blip r:embed="rId1"/>
          <a:stretch/>
        </p:blipFill>
        <p:spPr>
          <a:xfrm>
            <a:off x="3276000" y="3069000"/>
            <a:ext cx="2808000" cy="338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55960" y="806040"/>
            <a:ext cx="870804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CHE DIRE AD ESEMPIO DELLE FILZE NELL’ARCHIVIO CONSERVATE,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CUCITE CON L’AGO E A MANO DECORATE,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01" name="Google Shape;121;p5" descr=""/>
          <p:cNvPicPr/>
          <p:nvPr/>
        </p:nvPicPr>
        <p:blipFill>
          <a:blip r:embed="rId1"/>
          <a:stretch/>
        </p:blipFill>
        <p:spPr>
          <a:xfrm>
            <a:off x="1043640" y="2133000"/>
            <a:ext cx="3456000" cy="1728000"/>
          </a:xfrm>
          <a:prstGeom prst="rect">
            <a:avLst/>
          </a:prstGeom>
          <a:ln>
            <a:noFill/>
          </a:ln>
        </p:spPr>
      </p:pic>
      <p:pic>
        <p:nvPicPr>
          <p:cNvPr id="102" name="Google Shape;122;p5" descr=""/>
          <p:cNvPicPr/>
          <p:nvPr/>
        </p:nvPicPr>
        <p:blipFill>
          <a:blip r:embed="rId2"/>
          <a:stretch/>
        </p:blipFill>
        <p:spPr>
          <a:xfrm>
            <a:off x="5148000" y="2205000"/>
            <a:ext cx="2664000" cy="3816000"/>
          </a:xfrm>
          <a:prstGeom prst="rect">
            <a:avLst/>
          </a:prstGeom>
          <a:ln>
            <a:noFill/>
          </a:ln>
        </p:spPr>
      </p:pic>
      <p:pic>
        <p:nvPicPr>
          <p:cNvPr id="103" name="Google Shape;123;p5" descr=""/>
          <p:cNvPicPr/>
          <p:nvPr/>
        </p:nvPicPr>
        <p:blipFill>
          <a:blip r:embed="rId3"/>
          <a:stretch/>
        </p:blipFill>
        <p:spPr>
          <a:xfrm rot="5400000">
            <a:off x="1623960" y="3424680"/>
            <a:ext cx="2267640" cy="357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67640" y="768600"/>
            <a:ext cx="828072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GIORNI E GIORNI AD ESERCITARSI NELLA BELLA SCRITTURA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E CON PENNINO E CALAMAIO REALIZZATE CON CURA!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05" name="Google Shape;129;p6" descr=""/>
          <p:cNvPicPr/>
          <p:nvPr/>
        </p:nvPicPr>
        <p:blipFill>
          <a:blip r:embed="rId1"/>
          <a:stretch/>
        </p:blipFill>
        <p:spPr>
          <a:xfrm>
            <a:off x="539640" y="2709000"/>
            <a:ext cx="2448000" cy="3200400"/>
          </a:xfrm>
          <a:prstGeom prst="rect">
            <a:avLst/>
          </a:prstGeom>
          <a:ln>
            <a:noFill/>
          </a:ln>
        </p:spPr>
      </p:pic>
      <p:pic>
        <p:nvPicPr>
          <p:cNvPr id="106" name="Google Shape;130;p6" descr=""/>
          <p:cNvPicPr/>
          <p:nvPr/>
        </p:nvPicPr>
        <p:blipFill>
          <a:blip r:embed="rId2"/>
          <a:stretch/>
        </p:blipFill>
        <p:spPr>
          <a:xfrm>
            <a:off x="3276000" y="2637000"/>
            <a:ext cx="3615120" cy="3168000"/>
          </a:xfrm>
          <a:prstGeom prst="rect">
            <a:avLst/>
          </a:prstGeom>
          <a:ln>
            <a:noFill/>
          </a:ln>
        </p:spPr>
      </p:pic>
      <p:pic>
        <p:nvPicPr>
          <p:cNvPr id="107" name="Google Shape;131;p6" descr=""/>
          <p:cNvPicPr/>
          <p:nvPr/>
        </p:nvPicPr>
        <p:blipFill>
          <a:blip r:embed="rId3"/>
          <a:stretch/>
        </p:blipFill>
        <p:spPr>
          <a:xfrm>
            <a:off x="7020360" y="4581000"/>
            <a:ext cx="1728000" cy="128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67640" y="666360"/>
            <a:ext cx="806436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PER NON PARLARE DELLA “CARTA” UN TEMPO UTILIZZATA: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SI TRATTA DI PERGAMENA O DI STOFFA RIGENERATA,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39640" y="1848960"/>
            <a:ext cx="763236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CON TANTA ACQUA LAVORATA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E ALL’ARIA ASCIUGATA.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539640" y="3072960"/>
            <a:ext cx="820872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POI CON PRESSE E TORCHI PESANTI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LE POLTIGLIE VENIVANO TRASFORMATE IN FOGLI CANGIANTI.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11" name="Google Shape;139;p7" descr=""/>
          <p:cNvPicPr/>
          <p:nvPr/>
        </p:nvPicPr>
        <p:blipFill>
          <a:blip r:embed="rId1"/>
          <a:stretch/>
        </p:blipFill>
        <p:spPr>
          <a:xfrm>
            <a:off x="5076000" y="4293000"/>
            <a:ext cx="3096000" cy="1981800"/>
          </a:xfrm>
          <a:prstGeom prst="rect">
            <a:avLst/>
          </a:prstGeom>
          <a:ln>
            <a:noFill/>
          </a:ln>
        </p:spPr>
      </p:pic>
      <p:pic>
        <p:nvPicPr>
          <p:cNvPr id="112" name="Google Shape;140;p7" descr=""/>
          <p:cNvPicPr/>
          <p:nvPr/>
        </p:nvPicPr>
        <p:blipFill>
          <a:blip r:embed="rId2"/>
          <a:stretch/>
        </p:blipFill>
        <p:spPr>
          <a:xfrm>
            <a:off x="6732360" y="1700640"/>
            <a:ext cx="1911960" cy="1836360"/>
          </a:xfrm>
          <a:prstGeom prst="rect">
            <a:avLst/>
          </a:prstGeom>
          <a:ln>
            <a:noFill/>
          </a:ln>
        </p:spPr>
      </p:pic>
      <p:pic>
        <p:nvPicPr>
          <p:cNvPr id="113" name="Google Shape;141;p7" descr=""/>
          <p:cNvPicPr/>
          <p:nvPr/>
        </p:nvPicPr>
        <p:blipFill>
          <a:blip r:embed="rId3"/>
          <a:stretch/>
        </p:blipFill>
        <p:spPr>
          <a:xfrm>
            <a:off x="683640" y="4365000"/>
            <a:ext cx="3676320" cy="1923840"/>
          </a:xfrm>
          <a:prstGeom prst="rect">
            <a:avLst/>
          </a:prstGeom>
          <a:ln>
            <a:noFill/>
          </a:ln>
        </p:spPr>
      </p:pic>
      <p:pic>
        <p:nvPicPr>
          <p:cNvPr id="114" name="Google Shape;142;p7" descr=""/>
          <p:cNvPicPr/>
          <p:nvPr/>
        </p:nvPicPr>
        <p:blipFill>
          <a:blip r:embed="rId4"/>
          <a:stretch/>
        </p:blipFill>
        <p:spPr>
          <a:xfrm>
            <a:off x="4788000" y="1700640"/>
            <a:ext cx="1696680" cy="129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39640" y="518040"/>
            <a:ext cx="720036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LA LAVORAZIONE LUNGA E FATICOSA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HA RESO QUESTA CARTA ANCORA PIÙ PREZIOSA: 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39640" y="1622880"/>
            <a:ext cx="7632360" cy="10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INFATTI PER LA SUA CONSERVAZIONE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ffffff"/>
                </a:solidFill>
                <a:latin typeface="Arial"/>
                <a:ea typeface="Arial"/>
              </a:rPr>
              <a:t>SERVE VERAMENTE MOLTA ATTENZIONE!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17" name="Google Shape;149;p8" descr=""/>
          <p:cNvPicPr/>
          <p:nvPr/>
        </p:nvPicPr>
        <p:blipFill>
          <a:blip r:embed="rId1"/>
          <a:stretch/>
        </p:blipFill>
        <p:spPr>
          <a:xfrm>
            <a:off x="6444360" y="2853000"/>
            <a:ext cx="2291400" cy="3068280"/>
          </a:xfrm>
          <a:prstGeom prst="rect">
            <a:avLst/>
          </a:prstGeom>
          <a:ln>
            <a:noFill/>
          </a:ln>
        </p:spPr>
      </p:pic>
      <p:pic>
        <p:nvPicPr>
          <p:cNvPr id="118" name="Google Shape;150;p8" descr=""/>
          <p:cNvPicPr/>
          <p:nvPr/>
        </p:nvPicPr>
        <p:blipFill>
          <a:blip r:embed="rId2"/>
          <a:stretch/>
        </p:blipFill>
        <p:spPr>
          <a:xfrm>
            <a:off x="395640" y="2853000"/>
            <a:ext cx="2808000" cy="2880000"/>
          </a:xfrm>
          <a:prstGeom prst="rect">
            <a:avLst/>
          </a:prstGeom>
          <a:ln>
            <a:noFill/>
          </a:ln>
        </p:spPr>
      </p:pic>
      <p:pic>
        <p:nvPicPr>
          <p:cNvPr id="119" name="Google Shape;151;p8" descr=""/>
          <p:cNvPicPr/>
          <p:nvPr/>
        </p:nvPicPr>
        <p:blipFill>
          <a:blip r:embed="rId3"/>
          <a:stretch/>
        </p:blipFill>
        <p:spPr>
          <a:xfrm>
            <a:off x="3564000" y="2853000"/>
            <a:ext cx="2590560" cy="32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LibreOffice/5.4.7.2$Windows_x86 LibreOffice_project/c838ef25c16710f8838b1faec480ebba495259d0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2023-04-24T09:26:53Z</dcterms:created>
  <dc:creator>user</dc:creator>
  <dc:description/>
  <dc:language>it-IT</dc:language>
  <cp:lastModifiedBy/>
  <dcterms:modified xsi:type="dcterms:W3CDTF">2023-04-26T12:34:22Z</dcterms:modified>
  <cp:revision>1</cp:revision>
  <dc:subject/>
  <dc:title/>
</cp:coreProperties>
</file>