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media/image9.png" ContentType="image/png"/>
  <Override PartName="/ppt/media/image1.png" ContentType="image/png"/>
  <Override PartName="/ppt/media/image2.png" ContentType="image/png"/>
  <Override PartName="/ppt/media/image5.png" ContentType="image/png"/>
  <Override PartName="/ppt/media/image3.jpeg" ContentType="image/jpeg"/>
  <Override PartName="/ppt/media/image4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822924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57200" y="3912120"/>
            <a:ext cx="822924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8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674240" y="1523880"/>
            <a:ext cx="40158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674240" y="3912120"/>
            <a:ext cx="40158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57200" y="3912120"/>
            <a:ext cx="40158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26496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3239640" y="1523880"/>
            <a:ext cx="26496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6022080" y="1523880"/>
            <a:ext cx="26496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6022080" y="3912120"/>
            <a:ext cx="26496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body"/>
          </p:nvPr>
        </p:nvSpPr>
        <p:spPr>
          <a:xfrm>
            <a:off x="3239640" y="3912120"/>
            <a:ext cx="26496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body"/>
          </p:nvPr>
        </p:nvSpPr>
        <p:spPr>
          <a:xfrm>
            <a:off x="457200" y="3912120"/>
            <a:ext cx="26496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457200" y="1523880"/>
            <a:ext cx="8229240" cy="45716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8229240" cy="4571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800" cy="4571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523880"/>
            <a:ext cx="4015800" cy="4571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457200" y="152280"/>
            <a:ext cx="8229240" cy="56516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8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57200" y="3912120"/>
            <a:ext cx="40158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4674240" y="1523880"/>
            <a:ext cx="4015800" cy="4571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57200" y="1523880"/>
            <a:ext cx="8229240" cy="45716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800" cy="4571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74240" y="1523880"/>
            <a:ext cx="40158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674240" y="3912120"/>
            <a:ext cx="40158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8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74240" y="1523880"/>
            <a:ext cx="40158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457200" y="3912120"/>
            <a:ext cx="822924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822924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57200" y="3912120"/>
            <a:ext cx="822924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8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674240" y="1523880"/>
            <a:ext cx="40158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4674240" y="3912120"/>
            <a:ext cx="40158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457200" y="3912120"/>
            <a:ext cx="40158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26496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3239640" y="1523880"/>
            <a:ext cx="26496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6022080" y="1523880"/>
            <a:ext cx="26496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6022080" y="3912120"/>
            <a:ext cx="26496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 type="body"/>
          </p:nvPr>
        </p:nvSpPr>
        <p:spPr>
          <a:xfrm>
            <a:off x="3239640" y="3912120"/>
            <a:ext cx="26496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 type="body"/>
          </p:nvPr>
        </p:nvSpPr>
        <p:spPr>
          <a:xfrm>
            <a:off x="457200" y="3912120"/>
            <a:ext cx="26496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8229240" cy="4571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800" cy="4571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674240" y="1523880"/>
            <a:ext cx="4015800" cy="4571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57200" y="152280"/>
            <a:ext cx="8229240" cy="56516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8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57200" y="3912120"/>
            <a:ext cx="40158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674240" y="1523880"/>
            <a:ext cx="4015800" cy="4571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800" cy="4571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74240" y="1523880"/>
            <a:ext cx="40158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4674240" y="3912120"/>
            <a:ext cx="40158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57200" y="1523880"/>
            <a:ext cx="40158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674240" y="1523880"/>
            <a:ext cx="401580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57200" y="3912120"/>
            <a:ext cx="8229240" cy="2180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1433880"/>
            <a:ext cx="8305560" cy="1980720"/>
          </a:xfrm>
          <a:prstGeom prst="rect">
            <a:avLst/>
          </a:prstGeom>
        </p:spPr>
        <p:txBody>
          <a:bodyPr anchor="b"/>
          <a:p>
            <a:r>
              <a:rPr b="0" lang="it-IT" sz="4800" spc="-1" strike="noStrike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  <a:endParaRPr b="0" lang="it-IT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CustomShape 2"/>
          <p:cNvSpPr/>
          <p:nvPr/>
        </p:nvSpPr>
        <p:spPr>
          <a:xfrm>
            <a:off x="1463760" y="3549960"/>
            <a:ext cx="2971440" cy="10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e8e8e7"/>
            </a:solidFill>
            <a:round/>
          </a:ln>
          <a:effectLst>
            <a:outerShdw algn="tl" blurRad="31750" rotWithShape="0">
              <a:srgbClr val="000000">
                <a:alpha val="5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2" name="CustomShape 3"/>
          <p:cNvSpPr/>
          <p:nvPr/>
        </p:nvSpPr>
        <p:spPr>
          <a:xfrm>
            <a:off x="4708440" y="3549960"/>
            <a:ext cx="2971440" cy="10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e8e8e7"/>
            </a:solidFill>
            <a:round/>
          </a:ln>
          <a:effectLst>
            <a:outerShdw algn="tl" blurRad="31750" rotWithShape="0">
              <a:srgbClr val="000000">
                <a:alpha val="5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3" name="CustomShape 4"/>
          <p:cNvSpPr/>
          <p:nvPr/>
        </p:nvSpPr>
        <p:spPr>
          <a:xfrm>
            <a:off x="4540320" y="3526200"/>
            <a:ext cx="45360" cy="45360"/>
          </a:xfrm>
          <a:prstGeom prst="ellipse">
            <a:avLst/>
          </a:prstGeom>
          <a:solidFill>
            <a:schemeClr val="accent2"/>
          </a:solidFill>
          <a:ln w="38160">
            <a:solidFill>
              <a:schemeClr val="accent2"/>
            </a:solidFill>
            <a:round/>
          </a:ln>
          <a:effectLst>
            <a:outerShdw algn="tl" blurRad="31750" rotWithShape="0">
              <a:srgbClr val="000000">
                <a:alpha val="5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4" name="PlaceHolder 5"/>
          <p:cNvSpPr>
            <a:spLocks noGrp="1"/>
          </p:cNvSpPr>
          <p:nvPr>
            <p:ph type="dt"/>
          </p:nvPr>
        </p:nvSpPr>
        <p:spPr>
          <a:xfrm>
            <a:off x="5791320" y="6203520"/>
            <a:ext cx="2590560" cy="383760"/>
          </a:xfrm>
          <a:prstGeom prst="rect">
            <a:avLst/>
          </a:prstGeom>
        </p:spPr>
        <p:txBody>
          <a:bodyPr anchor="ctr"/>
          <a:p>
            <a:endParaRPr b="0" lang="it-IT" sz="2400" spc="-1" strike="noStrike">
              <a:latin typeface="Times New Roman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sldNum"/>
          </p:nvPr>
        </p:nvSpPr>
        <p:spPr>
          <a:xfrm>
            <a:off x="8410680" y="6181560"/>
            <a:ext cx="609120" cy="456840"/>
          </a:xfrm>
          <a:prstGeom prst="rect">
            <a:avLst/>
          </a:prstGeom>
        </p:spPr>
        <p:txBody>
          <a:bodyPr lIns="0" rIns="0" tIns="0" bIns="0" anchor="ctr"/>
          <a:p>
            <a:pPr algn="ctr">
              <a:lnSpc>
                <a:spcPct val="100000"/>
              </a:lnSpc>
            </a:pPr>
            <a:fld id="{4B4BECF2-2C58-44AB-891B-5E337545FE64}" type="slidenum">
              <a:rPr b="0" lang="it-IT" sz="1600" spc="-1" strike="noStrike">
                <a:solidFill>
                  <a:srgbClr val="fefac9"/>
                </a:solidFill>
                <a:latin typeface="Constantia"/>
                <a:ea typeface="Constantia"/>
              </a:rPr>
              <a:t>&lt;numero&gt;</a:t>
            </a:fld>
            <a:endParaRPr b="0" lang="it-IT" sz="1600" spc="-1" strike="noStrike">
              <a:latin typeface="Times New Roman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ftr"/>
          </p:nvPr>
        </p:nvSpPr>
        <p:spPr>
          <a:xfrm>
            <a:off x="2133720" y="6203520"/>
            <a:ext cx="3580920" cy="383760"/>
          </a:xfrm>
          <a:prstGeom prst="rect">
            <a:avLst/>
          </a:prstGeom>
        </p:spPr>
        <p:txBody>
          <a:bodyPr anchor="ctr"/>
          <a:p>
            <a:endParaRPr b="0" lang="it-IT" sz="2400" spc="-1" strike="noStrike">
              <a:latin typeface="Times New Roman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00" spc="-1" strike="noStrike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00" spc="-1" strike="noStrike">
                <a:solidFill>
                  <a:srgbClr val="000000"/>
                </a:solidFill>
                <a:latin typeface="Arial"/>
              </a:rPr>
              <a:t>Secondo livello struttura</a:t>
            </a: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00" spc="-1" strike="noStrike">
                <a:solidFill>
                  <a:srgbClr val="000000"/>
                </a:solidFill>
                <a:latin typeface="Arial"/>
              </a:rPr>
              <a:t>Terzo livello struttura</a:t>
            </a: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00" spc="-1" strike="noStrike">
                <a:solidFill>
                  <a:srgbClr val="000000"/>
                </a:solidFill>
                <a:latin typeface="Arial"/>
              </a:rPr>
              <a:t>Quarto livello struttura</a:t>
            </a: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Quinto livello struttura</a:t>
            </a:r>
            <a:endParaRPr b="0" lang="it-IT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Sesto livello struttura</a:t>
            </a:r>
            <a:endParaRPr b="0" lang="it-IT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Settimo livello struttura</a:t>
            </a:r>
            <a:endParaRPr b="0" lang="it-IT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body"/>
          </p:nvPr>
        </p:nvSpPr>
        <p:spPr>
          <a:xfrm>
            <a:off x="457200" y="1523880"/>
            <a:ext cx="8229240" cy="4571640"/>
          </a:xfrm>
          <a:prstGeom prst="rect">
            <a:avLst/>
          </a:prstGeom>
        </p:spPr>
        <p:txBody>
          <a:bodyPr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  <a:endParaRPr b="0" lang="it-IT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</a:rPr>
              <a:t>Secondo livello struttura</a:t>
            </a:r>
            <a:endParaRPr b="0" lang="it-IT" sz="26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</a:rPr>
              <a:t>Terzo livello struttura</a:t>
            </a:r>
            <a:endParaRPr b="0" lang="it-IT" sz="26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</a:rPr>
              <a:t>Quarto livello struttura</a:t>
            </a:r>
            <a:endParaRPr b="0" lang="it-IT" sz="26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</a:rPr>
              <a:t>Quinto livello struttura</a:t>
            </a:r>
            <a:endParaRPr b="0" lang="it-IT" sz="26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</a:rPr>
              <a:t>Sesto livello struttura</a:t>
            </a:r>
            <a:endParaRPr b="0" lang="it-IT" sz="26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</a:rPr>
              <a:t>Settimo livello struttura</a:t>
            </a:r>
            <a:endParaRPr b="0" lang="it-IT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dt"/>
          </p:nvPr>
        </p:nvSpPr>
        <p:spPr>
          <a:xfrm>
            <a:off x="5791320" y="6203520"/>
            <a:ext cx="2590560" cy="383760"/>
          </a:xfrm>
          <a:prstGeom prst="rect">
            <a:avLst/>
          </a:prstGeom>
        </p:spPr>
        <p:txBody>
          <a:bodyPr anchor="ctr"/>
          <a:p>
            <a:endParaRPr b="0" lang="it-IT" sz="2400" spc="-1" strike="noStrike">
              <a:latin typeface="Times New Roman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sldNum"/>
          </p:nvPr>
        </p:nvSpPr>
        <p:spPr>
          <a:xfrm>
            <a:off x="8410680" y="6181560"/>
            <a:ext cx="609120" cy="456840"/>
          </a:xfrm>
          <a:prstGeom prst="rect">
            <a:avLst/>
          </a:prstGeom>
        </p:spPr>
        <p:txBody>
          <a:bodyPr lIns="0" rIns="0" tIns="0" bIns="0" anchor="ctr"/>
          <a:p>
            <a:pPr algn="ctr">
              <a:lnSpc>
                <a:spcPct val="100000"/>
              </a:lnSpc>
            </a:pPr>
            <a:fld id="{ACA4B7F2-618A-4AB7-BDAA-5FCE32408211}" type="slidenum">
              <a:rPr b="0" lang="it-IT" sz="1600" spc="-1" strike="noStrike">
                <a:solidFill>
                  <a:srgbClr val="fefac9"/>
                </a:solidFill>
                <a:latin typeface="Constantia"/>
                <a:ea typeface="Constantia"/>
              </a:rPr>
              <a:t>&lt;numero&gt;</a:t>
            </a:fld>
            <a:endParaRPr b="0" lang="it-IT" sz="1600" spc="-1" strike="noStrike">
              <a:latin typeface="Times New Roman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ftr"/>
          </p:nvPr>
        </p:nvSpPr>
        <p:spPr>
          <a:xfrm>
            <a:off x="2133720" y="6203520"/>
            <a:ext cx="3580920" cy="383760"/>
          </a:xfrm>
          <a:prstGeom prst="rect">
            <a:avLst/>
          </a:prstGeom>
        </p:spPr>
        <p:txBody>
          <a:bodyPr anchor="ctr"/>
          <a:p>
            <a:endParaRPr b="0" lang="it-IT" sz="2400" spc="-1" strike="noStrike">
              <a:latin typeface="Times New Roman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1218960"/>
          </a:xfrm>
          <a:prstGeom prst="rect">
            <a:avLst/>
          </a:prstGeom>
        </p:spPr>
        <p:txBody>
          <a:bodyPr anchor="b">
            <a:normAutofit/>
          </a:bodyPr>
          <a:p>
            <a:r>
              <a:rPr b="0" lang="it-IT" sz="4200" spc="-1" strike="noStrike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  <a:endParaRPr b="0" lang="it-IT" sz="4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" descr=""/>
          <p:cNvPicPr/>
          <p:nvPr/>
        </p:nvPicPr>
        <p:blipFill>
          <a:blip r:embed="rId1"/>
          <a:stretch/>
        </p:blipFill>
        <p:spPr>
          <a:xfrm>
            <a:off x="360000" y="1124280"/>
            <a:ext cx="8434080" cy="4743720"/>
          </a:xfrm>
          <a:prstGeom prst="rect">
            <a:avLst/>
          </a:prstGeom>
          <a:ln>
            <a:noFill/>
          </a:ln>
        </p:spPr>
      </p:pic>
    </p:spTree>
  </p:cSld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323640" y="424440"/>
            <a:ext cx="8568720" cy="1281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BISOGNA CONTROLLARE LA LUCE, LA TEMPERATURA E L’UMIDITÀ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E SPOSTARLI IL MENO POSSIBILE DI QUA E DI LA’, 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</p:txBody>
      </p:sp>
      <p:sp>
        <p:nvSpPr>
          <p:cNvPr id="121" name="CustomShape 2"/>
          <p:cNvSpPr/>
          <p:nvPr/>
        </p:nvSpPr>
        <p:spPr>
          <a:xfrm>
            <a:off x="323640" y="1632600"/>
            <a:ext cx="7633440" cy="100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POI OCCORRE CATALOGARLI CON NUMERI ED ETICHETTE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ED INFINE ESPORLI NELLE VETRINETTE! </a:t>
            </a:r>
            <a:endParaRPr b="0" lang="it-IT" sz="2000" spc="-1" strike="noStrike">
              <a:latin typeface="Arial"/>
            </a:endParaRPr>
          </a:p>
        </p:txBody>
      </p:sp>
      <p:pic>
        <p:nvPicPr>
          <p:cNvPr id="122" name="Google Shape;158;p9" descr=""/>
          <p:cNvPicPr/>
          <p:nvPr/>
        </p:nvPicPr>
        <p:blipFill>
          <a:blip r:embed="rId1"/>
          <a:stretch/>
        </p:blipFill>
        <p:spPr>
          <a:xfrm rot="5400000">
            <a:off x="791640" y="2601000"/>
            <a:ext cx="1683360" cy="1988640"/>
          </a:xfrm>
          <a:prstGeom prst="rect">
            <a:avLst/>
          </a:prstGeom>
          <a:ln>
            <a:noFill/>
          </a:ln>
        </p:spPr>
      </p:pic>
      <p:pic>
        <p:nvPicPr>
          <p:cNvPr id="123" name="Google Shape;159;p9" descr=""/>
          <p:cNvPicPr/>
          <p:nvPr/>
        </p:nvPicPr>
        <p:blipFill>
          <a:blip r:embed="rId2"/>
          <a:stretch/>
        </p:blipFill>
        <p:spPr>
          <a:xfrm>
            <a:off x="3492000" y="2925000"/>
            <a:ext cx="2188440" cy="3004200"/>
          </a:xfrm>
          <a:prstGeom prst="rect">
            <a:avLst/>
          </a:prstGeom>
          <a:ln>
            <a:noFill/>
          </a:ln>
        </p:spPr>
      </p:pic>
      <p:pic>
        <p:nvPicPr>
          <p:cNvPr id="124" name="Google Shape;160;p9" descr=""/>
          <p:cNvPicPr/>
          <p:nvPr/>
        </p:nvPicPr>
        <p:blipFill>
          <a:blip r:embed="rId3"/>
          <a:stretch/>
        </p:blipFill>
        <p:spPr>
          <a:xfrm>
            <a:off x="611640" y="4581000"/>
            <a:ext cx="2461320" cy="1628280"/>
          </a:xfrm>
          <a:prstGeom prst="rect">
            <a:avLst/>
          </a:prstGeom>
          <a:ln>
            <a:noFill/>
          </a:ln>
        </p:spPr>
      </p:pic>
      <p:pic>
        <p:nvPicPr>
          <p:cNvPr id="125" name="Google Shape;161;p9" descr=""/>
          <p:cNvPicPr/>
          <p:nvPr/>
        </p:nvPicPr>
        <p:blipFill>
          <a:blip r:embed="rId4"/>
          <a:stretch/>
        </p:blipFill>
        <p:spPr>
          <a:xfrm>
            <a:off x="6084000" y="2709000"/>
            <a:ext cx="2449800" cy="34700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stomShape 1"/>
          <p:cNvSpPr/>
          <p:nvPr/>
        </p:nvSpPr>
        <p:spPr>
          <a:xfrm>
            <a:off x="395640" y="624600"/>
            <a:ext cx="7892280" cy="100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CERTO I LIBRI MODERNI SONO PIÙ PRATICI DA MANEGGIARE: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ADDIRITTURA NELLA TASCA LI PUOI PORTARE! 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127" name="CustomShape 2"/>
          <p:cNvSpPr/>
          <p:nvPr/>
        </p:nvSpPr>
        <p:spPr>
          <a:xfrm>
            <a:off x="467640" y="1995840"/>
            <a:ext cx="8136720" cy="1616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RESTA IL FATTO CHE GRANDE E PICCOLO CHE SIA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IL LIBRO È UN TESORO PREZIOSO DA CONSERVARE 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E NON GETTARE VIA! </a:t>
            </a:r>
            <a:endParaRPr b="0" lang="it-IT" sz="2000" spc="-1" strike="noStrike">
              <a:latin typeface="Arial"/>
            </a:endParaRPr>
          </a:p>
        </p:txBody>
      </p:sp>
      <p:pic>
        <p:nvPicPr>
          <p:cNvPr id="128" name="Google Shape;168;p10" descr=""/>
          <p:cNvPicPr/>
          <p:nvPr/>
        </p:nvPicPr>
        <p:blipFill>
          <a:blip r:embed="rId1"/>
          <a:stretch/>
        </p:blipFill>
        <p:spPr>
          <a:xfrm>
            <a:off x="4284000" y="3141000"/>
            <a:ext cx="3952440" cy="3104640"/>
          </a:xfrm>
          <a:prstGeom prst="rect">
            <a:avLst/>
          </a:prstGeom>
          <a:ln>
            <a:noFill/>
          </a:ln>
        </p:spPr>
      </p:pic>
      <p:pic>
        <p:nvPicPr>
          <p:cNvPr id="129" name="Google Shape;169;p10" descr=""/>
          <p:cNvPicPr/>
          <p:nvPr/>
        </p:nvPicPr>
        <p:blipFill>
          <a:blip r:embed="rId2"/>
          <a:stretch/>
        </p:blipFill>
        <p:spPr>
          <a:xfrm>
            <a:off x="539640" y="3789000"/>
            <a:ext cx="3384000" cy="2246040"/>
          </a:xfrm>
          <a:prstGeom prst="rect">
            <a:avLst/>
          </a:prstGeom>
          <a:ln>
            <a:noFill/>
          </a:ln>
        </p:spPr>
      </p:pic>
      <p:pic>
        <p:nvPicPr>
          <p:cNvPr id="130" name="Google Shape;170;p10" descr=""/>
          <p:cNvPicPr/>
          <p:nvPr/>
        </p:nvPicPr>
        <p:blipFill>
          <a:blip r:embed="rId3"/>
          <a:stretch/>
        </p:blipFill>
        <p:spPr>
          <a:xfrm>
            <a:off x="5076000" y="3933000"/>
            <a:ext cx="1007640" cy="791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467640" y="4293000"/>
            <a:ext cx="8305560" cy="158364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ctr">
              <a:lnSpc>
                <a:spcPct val="100000"/>
              </a:lnSpc>
            </a:pPr>
            <a:r>
              <a:rPr b="0" lang="it-IT" sz="2200" spc="-1" strike="noStrike">
                <a:solidFill>
                  <a:srgbClr val="fefac9"/>
                </a:solidFill>
                <a:latin typeface="Constantia"/>
                <a:ea typeface="Constantia"/>
              </a:rPr>
              <a:t>L’ARCHIVIO A PICCOLI PASSI…</a:t>
            </a:r>
            <a:endParaRPr b="0" lang="it-IT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01"/>
              </a:spcBef>
            </a:pPr>
            <a:endParaRPr b="0" lang="it-IT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01"/>
              </a:spcBef>
            </a:pPr>
            <a:r>
              <a:rPr b="1" lang="it-IT" sz="2200" spc="-1" strike="noStrike">
                <a:solidFill>
                  <a:srgbClr val="fefac9"/>
                </a:solidFill>
                <a:latin typeface="Constantia"/>
                <a:ea typeface="Constantia"/>
              </a:rPr>
              <a:t>C’ERA UNA VOLTA IL LIBRO</a:t>
            </a:r>
            <a:endParaRPr b="0" lang="it-IT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01"/>
              </a:spcBef>
            </a:pPr>
            <a:endParaRPr b="0" lang="it-IT" sz="2200" spc="-1" strike="noStrike">
              <a:latin typeface="Arial"/>
            </a:endParaRPr>
          </a:p>
        </p:txBody>
      </p:sp>
      <p:sp>
        <p:nvSpPr>
          <p:cNvPr id="87" name="TextShape 2"/>
          <p:cNvSpPr txBox="1"/>
          <p:nvPr/>
        </p:nvSpPr>
        <p:spPr>
          <a:xfrm>
            <a:off x="457200" y="548640"/>
            <a:ext cx="8305560" cy="309600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ctr">
              <a:lnSpc>
                <a:spcPct val="100000"/>
              </a:lnSpc>
            </a:pPr>
            <a:r>
              <a:rPr b="1" lang="it-IT" sz="3200" spc="-1" strike="noStrike">
                <a:solidFill>
                  <a:srgbClr val="f9f9f9"/>
                </a:solidFill>
                <a:latin typeface="Constantia"/>
                <a:ea typeface="Constantia"/>
              </a:rPr>
              <a:t>LA CLASSE 1^A</a:t>
            </a:r>
            <a:br/>
            <a:r>
              <a:rPr b="1" lang="it-IT" sz="3200" spc="-1" strike="noStrike">
                <a:solidFill>
                  <a:srgbClr val="f9f9f9"/>
                </a:solidFill>
                <a:latin typeface="Constantia"/>
                <a:ea typeface="Constantia"/>
              </a:rPr>
              <a:t>DELLA SCUOLA PRIMARIA </a:t>
            </a:r>
            <a:br/>
            <a:r>
              <a:rPr b="1" lang="it-IT" sz="3200" spc="-1" strike="noStrike">
                <a:solidFill>
                  <a:srgbClr val="f9f9f9"/>
                </a:solidFill>
                <a:latin typeface="Constantia"/>
                <a:ea typeface="Constantia"/>
              </a:rPr>
              <a:t>DOTT. SILVIO SERRI PINI</a:t>
            </a:r>
            <a:br/>
            <a:r>
              <a:rPr b="1" lang="it-IT" sz="3200" spc="-1" strike="noStrike">
                <a:solidFill>
                  <a:srgbClr val="f9f9f9"/>
                </a:solidFill>
                <a:latin typeface="Constantia"/>
                <a:ea typeface="Constantia"/>
              </a:rPr>
              <a:t>DI CASTROCARO TERME </a:t>
            </a:r>
            <a:br/>
            <a:r>
              <a:rPr b="1" lang="it-IT" sz="3200" spc="-1" strike="noStrike">
                <a:solidFill>
                  <a:srgbClr val="f9f9f9"/>
                </a:solidFill>
                <a:latin typeface="Constantia"/>
                <a:ea typeface="Constantia"/>
              </a:rPr>
              <a:t>E TERRA DEL SOLE</a:t>
            </a:r>
            <a:br/>
            <a:r>
              <a:rPr b="1" lang="it-IT" sz="3200" spc="-1" strike="noStrike">
                <a:solidFill>
                  <a:srgbClr val="f9f9f9"/>
                </a:solidFill>
                <a:latin typeface="Constantia"/>
                <a:ea typeface="Constantia"/>
              </a:rPr>
              <a:t>PRESENTA…</a:t>
            </a:r>
            <a:endParaRPr b="0" lang="it-IT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8" name="Google Shape;92;p1" descr=""/>
          <p:cNvPicPr/>
          <p:nvPr/>
        </p:nvPicPr>
        <p:blipFill>
          <a:blip r:embed="rId1"/>
          <a:stretch/>
        </p:blipFill>
        <p:spPr>
          <a:xfrm>
            <a:off x="6948360" y="4221000"/>
            <a:ext cx="1637640" cy="12963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1"/>
          <p:cNvSpPr/>
          <p:nvPr/>
        </p:nvSpPr>
        <p:spPr>
          <a:xfrm>
            <a:off x="899640" y="319320"/>
            <a:ext cx="7488360" cy="1524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IN QUESTA GIORNATA DEL MESE DI MAGGIO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VI VORREMMO PROPORRE UN BEL VIAGGIO,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</p:txBody>
      </p:sp>
      <p:sp>
        <p:nvSpPr>
          <p:cNvPr id="90" name="CustomShape 2"/>
          <p:cNvSpPr/>
          <p:nvPr/>
        </p:nvSpPr>
        <p:spPr>
          <a:xfrm>
            <a:off x="827640" y="1472040"/>
            <a:ext cx="7056360" cy="1646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UN VIAGGIO ATTRAVERSO LA STORIA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CHE CI PORTA INDIETRO CON LA MEMORIA.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800" spc="-1" strike="noStrike">
                <a:solidFill>
                  <a:srgbClr val="ffffff"/>
                </a:solidFill>
                <a:latin typeface="Arial"/>
                <a:ea typeface="Arial"/>
              </a:rPr>
              <a:t> </a:t>
            </a:r>
            <a:endParaRPr b="0" lang="it-IT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800" spc="-1" strike="noStrike">
              <a:latin typeface="Arial"/>
            </a:endParaRPr>
          </a:p>
        </p:txBody>
      </p:sp>
      <p:sp>
        <p:nvSpPr>
          <p:cNvPr id="91" name="CustomShape 3"/>
          <p:cNvSpPr/>
          <p:nvPr/>
        </p:nvSpPr>
        <p:spPr>
          <a:xfrm>
            <a:off x="827640" y="2807280"/>
            <a:ext cx="7848360" cy="1311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VI VORREMMO MOSTRARE COME I LIBRI SONO CAMBIATI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E NEL TEMPO SI SONO TRASFORMATI. </a:t>
            </a:r>
            <a:endParaRPr b="0" lang="it-IT" sz="2000" spc="-1" strike="noStrike">
              <a:latin typeface="Arial"/>
            </a:endParaRPr>
          </a:p>
        </p:txBody>
      </p:sp>
      <p:pic>
        <p:nvPicPr>
          <p:cNvPr id="92" name="Google Shape;100;p2" descr=""/>
          <p:cNvPicPr/>
          <p:nvPr/>
        </p:nvPicPr>
        <p:blipFill>
          <a:blip r:embed="rId1"/>
          <a:stretch/>
        </p:blipFill>
        <p:spPr>
          <a:xfrm>
            <a:off x="2699640" y="4725000"/>
            <a:ext cx="3651840" cy="16570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467640" y="866520"/>
            <a:ext cx="8208720" cy="100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QUESTO, AD ESEMPIO, È IL NOSTRO PRIMO LIBRO DI LETTURA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CHE CI RACCONTA L’AVVENTURA 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94" name="CustomShape 2"/>
          <p:cNvSpPr/>
          <p:nvPr/>
        </p:nvSpPr>
        <p:spPr>
          <a:xfrm>
            <a:off x="539640" y="1992960"/>
            <a:ext cx="7344360" cy="100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DI UNA PICCOLA STELLA DI NOME MIA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CHE CON ALCUNI ANIMALETTI CI TIENE COMPAGNIA. 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95" name="CustomShape 3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6" name="Google Shape;108;p3" descr=""/>
          <p:cNvPicPr/>
          <p:nvPr/>
        </p:nvPicPr>
        <p:blipFill>
          <a:blip r:embed="rId1"/>
          <a:stretch/>
        </p:blipFill>
        <p:spPr>
          <a:xfrm>
            <a:off x="3492000" y="3429000"/>
            <a:ext cx="2053440" cy="2375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467640" y="696600"/>
            <a:ext cx="7993800" cy="100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NATURALMENTE L’ABBIAMO UN PO’ INGRANDITO E RIVISITATO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E CON FATICA TRASPORTATO, 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98" name="CustomShape 2"/>
          <p:cNvSpPr/>
          <p:nvPr/>
        </p:nvSpPr>
        <p:spPr>
          <a:xfrm>
            <a:off x="467640" y="1920960"/>
            <a:ext cx="8280720" cy="100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MA IL PESO E LE DIMENSIONI DEL NOSTRO LIBRONE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NON SONO CERTO UNA NOSTRA INVENZIONE!</a:t>
            </a:r>
            <a:endParaRPr b="0" lang="it-IT" sz="2000" spc="-1" strike="noStrike">
              <a:latin typeface="Arial"/>
            </a:endParaRPr>
          </a:p>
        </p:txBody>
      </p:sp>
      <p:pic>
        <p:nvPicPr>
          <p:cNvPr id="99" name="Google Shape;115;p4" descr=""/>
          <p:cNvPicPr/>
          <p:nvPr/>
        </p:nvPicPr>
        <p:blipFill>
          <a:blip r:embed="rId1"/>
          <a:stretch/>
        </p:blipFill>
        <p:spPr>
          <a:xfrm>
            <a:off x="3276000" y="3069000"/>
            <a:ext cx="2808000" cy="3384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255960" y="806040"/>
            <a:ext cx="8708040" cy="100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CHE DIRE AD ESEMPIO DELLE FILZE NELL’ARCHIVIO CONSERVATE,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CUCITE CON L’AGO E A MANO DECORATE, </a:t>
            </a:r>
            <a:endParaRPr b="0" lang="it-IT" sz="2000" spc="-1" strike="noStrike">
              <a:latin typeface="Arial"/>
            </a:endParaRPr>
          </a:p>
        </p:txBody>
      </p:sp>
      <p:pic>
        <p:nvPicPr>
          <p:cNvPr id="101" name="Google Shape;121;p5" descr=""/>
          <p:cNvPicPr/>
          <p:nvPr/>
        </p:nvPicPr>
        <p:blipFill>
          <a:blip r:embed="rId1"/>
          <a:stretch/>
        </p:blipFill>
        <p:spPr>
          <a:xfrm>
            <a:off x="1043640" y="2133000"/>
            <a:ext cx="3456000" cy="1728000"/>
          </a:xfrm>
          <a:prstGeom prst="rect">
            <a:avLst/>
          </a:prstGeom>
          <a:ln>
            <a:noFill/>
          </a:ln>
        </p:spPr>
      </p:pic>
      <p:pic>
        <p:nvPicPr>
          <p:cNvPr id="102" name="Google Shape;122;p5" descr=""/>
          <p:cNvPicPr/>
          <p:nvPr/>
        </p:nvPicPr>
        <p:blipFill>
          <a:blip r:embed="rId2"/>
          <a:stretch/>
        </p:blipFill>
        <p:spPr>
          <a:xfrm>
            <a:off x="5148000" y="2205000"/>
            <a:ext cx="2664000" cy="3816000"/>
          </a:xfrm>
          <a:prstGeom prst="rect">
            <a:avLst/>
          </a:prstGeom>
          <a:ln>
            <a:noFill/>
          </a:ln>
        </p:spPr>
      </p:pic>
      <p:pic>
        <p:nvPicPr>
          <p:cNvPr id="103" name="Google Shape;123;p5" descr=""/>
          <p:cNvPicPr/>
          <p:nvPr/>
        </p:nvPicPr>
        <p:blipFill>
          <a:blip r:embed="rId3"/>
          <a:stretch/>
        </p:blipFill>
        <p:spPr>
          <a:xfrm rot="5400000">
            <a:off x="1623960" y="3424680"/>
            <a:ext cx="2267640" cy="3572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ustomShape 1"/>
          <p:cNvSpPr/>
          <p:nvPr/>
        </p:nvSpPr>
        <p:spPr>
          <a:xfrm>
            <a:off x="467640" y="768600"/>
            <a:ext cx="8280720" cy="100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GIORNI E GIORNI AD ESERCITARSI NELLA BELLA SCRITTURA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E CON PENNINO E CALAMAIO REALIZZATE CON CURA! </a:t>
            </a:r>
            <a:endParaRPr b="0" lang="it-IT" sz="2000" spc="-1" strike="noStrike">
              <a:latin typeface="Arial"/>
            </a:endParaRPr>
          </a:p>
        </p:txBody>
      </p:sp>
      <p:pic>
        <p:nvPicPr>
          <p:cNvPr id="105" name="Google Shape;129;p6" descr=""/>
          <p:cNvPicPr/>
          <p:nvPr/>
        </p:nvPicPr>
        <p:blipFill>
          <a:blip r:embed="rId1"/>
          <a:stretch/>
        </p:blipFill>
        <p:spPr>
          <a:xfrm>
            <a:off x="539640" y="2709000"/>
            <a:ext cx="2448000" cy="3200400"/>
          </a:xfrm>
          <a:prstGeom prst="rect">
            <a:avLst/>
          </a:prstGeom>
          <a:ln>
            <a:noFill/>
          </a:ln>
        </p:spPr>
      </p:pic>
      <p:pic>
        <p:nvPicPr>
          <p:cNvPr id="106" name="Google Shape;130;p6" descr=""/>
          <p:cNvPicPr/>
          <p:nvPr/>
        </p:nvPicPr>
        <p:blipFill>
          <a:blip r:embed="rId2"/>
          <a:stretch/>
        </p:blipFill>
        <p:spPr>
          <a:xfrm>
            <a:off x="3276000" y="2637000"/>
            <a:ext cx="3615120" cy="3168000"/>
          </a:xfrm>
          <a:prstGeom prst="rect">
            <a:avLst/>
          </a:prstGeom>
          <a:ln>
            <a:noFill/>
          </a:ln>
        </p:spPr>
      </p:pic>
      <p:pic>
        <p:nvPicPr>
          <p:cNvPr id="107" name="Google Shape;131;p6" descr=""/>
          <p:cNvPicPr/>
          <p:nvPr/>
        </p:nvPicPr>
        <p:blipFill>
          <a:blip r:embed="rId3"/>
          <a:stretch/>
        </p:blipFill>
        <p:spPr>
          <a:xfrm>
            <a:off x="7020360" y="4581000"/>
            <a:ext cx="1728000" cy="1286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CustomShape 1"/>
          <p:cNvSpPr/>
          <p:nvPr/>
        </p:nvSpPr>
        <p:spPr>
          <a:xfrm>
            <a:off x="467640" y="666360"/>
            <a:ext cx="8064360" cy="100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PER NON PARLARE DELLA “CARTA” UN TEMPO UTILIZZATA: 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SI TRATTA DI PERGAMENA O DI STOFFA RIGENERATA, 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109" name="CustomShape 2"/>
          <p:cNvSpPr/>
          <p:nvPr/>
        </p:nvSpPr>
        <p:spPr>
          <a:xfrm>
            <a:off x="539640" y="1848960"/>
            <a:ext cx="7632360" cy="100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CON TANTA ACQUA LAVORATA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E ALL’ARIA ASCIUGATA. 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110" name="CustomShape 3"/>
          <p:cNvSpPr/>
          <p:nvPr/>
        </p:nvSpPr>
        <p:spPr>
          <a:xfrm>
            <a:off x="539640" y="3072960"/>
            <a:ext cx="8208720" cy="100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POI CON PRESSE E TORCHI PESANTI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LE POLTIGLIE VENIVANO TRASFORMATE IN FOGLI CANGIANTI. </a:t>
            </a:r>
            <a:endParaRPr b="0" lang="it-IT" sz="2000" spc="-1" strike="noStrike">
              <a:latin typeface="Arial"/>
            </a:endParaRPr>
          </a:p>
        </p:txBody>
      </p:sp>
      <p:pic>
        <p:nvPicPr>
          <p:cNvPr id="111" name="Google Shape;139;p7" descr=""/>
          <p:cNvPicPr/>
          <p:nvPr/>
        </p:nvPicPr>
        <p:blipFill>
          <a:blip r:embed="rId1"/>
          <a:stretch/>
        </p:blipFill>
        <p:spPr>
          <a:xfrm>
            <a:off x="5076000" y="4293000"/>
            <a:ext cx="3096000" cy="1981800"/>
          </a:xfrm>
          <a:prstGeom prst="rect">
            <a:avLst/>
          </a:prstGeom>
          <a:ln>
            <a:noFill/>
          </a:ln>
        </p:spPr>
      </p:pic>
      <p:pic>
        <p:nvPicPr>
          <p:cNvPr id="112" name="Google Shape;140;p7" descr=""/>
          <p:cNvPicPr/>
          <p:nvPr/>
        </p:nvPicPr>
        <p:blipFill>
          <a:blip r:embed="rId2"/>
          <a:stretch/>
        </p:blipFill>
        <p:spPr>
          <a:xfrm>
            <a:off x="6732360" y="1700640"/>
            <a:ext cx="1911960" cy="1836360"/>
          </a:xfrm>
          <a:prstGeom prst="rect">
            <a:avLst/>
          </a:prstGeom>
          <a:ln>
            <a:noFill/>
          </a:ln>
        </p:spPr>
      </p:pic>
      <p:pic>
        <p:nvPicPr>
          <p:cNvPr id="113" name="Google Shape;141;p7" descr=""/>
          <p:cNvPicPr/>
          <p:nvPr/>
        </p:nvPicPr>
        <p:blipFill>
          <a:blip r:embed="rId3"/>
          <a:stretch/>
        </p:blipFill>
        <p:spPr>
          <a:xfrm>
            <a:off x="683640" y="4365000"/>
            <a:ext cx="3676320" cy="1923840"/>
          </a:xfrm>
          <a:prstGeom prst="rect">
            <a:avLst/>
          </a:prstGeom>
          <a:ln>
            <a:noFill/>
          </a:ln>
        </p:spPr>
      </p:pic>
      <p:pic>
        <p:nvPicPr>
          <p:cNvPr id="114" name="Google Shape;142;p7" descr=""/>
          <p:cNvPicPr/>
          <p:nvPr/>
        </p:nvPicPr>
        <p:blipFill>
          <a:blip r:embed="rId4"/>
          <a:stretch/>
        </p:blipFill>
        <p:spPr>
          <a:xfrm>
            <a:off x="4788000" y="1700640"/>
            <a:ext cx="1696680" cy="1295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ustomShape 1"/>
          <p:cNvSpPr/>
          <p:nvPr/>
        </p:nvSpPr>
        <p:spPr>
          <a:xfrm>
            <a:off x="539640" y="518040"/>
            <a:ext cx="7200360" cy="100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LA LAVORAZIONE LUNGA E FATICOSA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HA RESO QUESTA CARTA ANCORA PIÙ PREZIOSA: 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116" name="CustomShape 2"/>
          <p:cNvSpPr/>
          <p:nvPr/>
        </p:nvSpPr>
        <p:spPr>
          <a:xfrm>
            <a:off x="539640" y="1622880"/>
            <a:ext cx="7632360" cy="100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INFATTI PER LA SUA CONSERVAZIONE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ffffff"/>
                </a:solidFill>
                <a:latin typeface="Arial"/>
                <a:ea typeface="Arial"/>
              </a:rPr>
              <a:t>SERVE VERAMENTE MOLTA ATTENZIONE!</a:t>
            </a:r>
            <a:endParaRPr b="0" lang="it-IT" sz="2000" spc="-1" strike="noStrike">
              <a:latin typeface="Arial"/>
            </a:endParaRPr>
          </a:p>
        </p:txBody>
      </p:sp>
      <p:pic>
        <p:nvPicPr>
          <p:cNvPr id="117" name="Google Shape;149;p8" descr=""/>
          <p:cNvPicPr/>
          <p:nvPr/>
        </p:nvPicPr>
        <p:blipFill>
          <a:blip r:embed="rId1"/>
          <a:stretch/>
        </p:blipFill>
        <p:spPr>
          <a:xfrm>
            <a:off x="6444360" y="2853000"/>
            <a:ext cx="2291400" cy="3068280"/>
          </a:xfrm>
          <a:prstGeom prst="rect">
            <a:avLst/>
          </a:prstGeom>
          <a:ln>
            <a:noFill/>
          </a:ln>
        </p:spPr>
      </p:pic>
      <p:pic>
        <p:nvPicPr>
          <p:cNvPr id="118" name="Google Shape;150;p8" descr=""/>
          <p:cNvPicPr/>
          <p:nvPr/>
        </p:nvPicPr>
        <p:blipFill>
          <a:blip r:embed="rId2"/>
          <a:stretch/>
        </p:blipFill>
        <p:spPr>
          <a:xfrm>
            <a:off x="395640" y="2853000"/>
            <a:ext cx="2808000" cy="2880000"/>
          </a:xfrm>
          <a:prstGeom prst="rect">
            <a:avLst/>
          </a:prstGeom>
          <a:ln>
            <a:noFill/>
          </a:ln>
        </p:spPr>
      </p:pic>
      <p:pic>
        <p:nvPicPr>
          <p:cNvPr id="119" name="Google Shape;151;p8" descr=""/>
          <p:cNvPicPr/>
          <p:nvPr/>
        </p:nvPicPr>
        <p:blipFill>
          <a:blip r:embed="rId3"/>
          <a:stretch/>
        </p:blipFill>
        <p:spPr>
          <a:xfrm>
            <a:off x="3564000" y="2853000"/>
            <a:ext cx="2590560" cy="3240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Application>LibreOffice/5.4.7.2$Windows_x86 LibreOffice_project/c838ef25c16710f8838b1faec480ebba495259d0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2023-04-24T09:26:53Z</dcterms:created>
  <dc:creator>user</dc:creator>
  <dc:description/>
  <dc:language>it-IT</dc:language>
  <cp:lastModifiedBy/>
  <dcterms:modified xsi:type="dcterms:W3CDTF">2023-04-26T12:34:22Z</dcterms:modified>
  <cp:revision>1</cp:revision>
  <dc:subject/>
  <dc:title/>
</cp:coreProperties>
</file>