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1" r:id="rId4"/>
    <p:sldId id="262" r:id="rId5"/>
    <p:sldId id="263" r:id="rId6"/>
    <p:sldId id="264" r:id="rId7"/>
    <p:sldId id="265" r:id="rId8"/>
    <p:sldId id="267" r:id="rId9"/>
    <p:sldId id="270" r:id="rId10"/>
    <p:sldId id="268" r:id="rId11"/>
    <p:sldId id="269" r:id="rId12"/>
    <p:sldId id="271" r:id="rId13"/>
    <p:sldId id="272" r:id="rId14"/>
    <p:sldId id="273" r:id="rId15"/>
    <p:sldId id="274" r:id="rId16"/>
    <p:sldId id="281" r:id="rId17"/>
    <p:sldId id="282" r:id="rId18"/>
    <p:sldId id="283" r:id="rId19"/>
    <p:sldId id="284" r:id="rId20"/>
    <p:sldId id="287" r:id="rId21"/>
    <p:sldId id="285" r:id="rId22"/>
    <p:sldId id="259" r:id="rId23"/>
    <p:sldId id="286" r:id="rId24"/>
    <p:sldId id="288" r:id="rId25"/>
    <p:sldId id="289" r:id="rId26"/>
    <p:sldId id="275" r:id="rId27"/>
    <p:sldId id="276" r:id="rId28"/>
    <p:sldId id="277" r:id="rId29"/>
    <p:sldId id="279" r:id="rId30"/>
    <p:sldId id="280" r:id="rId31"/>
    <p:sldId id="258" r:id="rId32"/>
    <p:sldId id="266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26EA-0FDD-4DA4-9756-72F5F3D921FC}" type="datetimeFigureOut">
              <a:rPr lang="it-IT" smtClean="0"/>
              <a:pPr/>
              <a:t>02/05/2022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4E22-54AB-41C8-A564-61BEDFD313F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10000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26EA-0FDD-4DA4-9756-72F5F3D921FC}" type="datetimeFigureOut">
              <a:rPr lang="it-IT" smtClean="0"/>
              <a:pPr/>
              <a:t>02/05/2022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4E22-54AB-41C8-A564-61BEDFD313F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10000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26EA-0FDD-4DA4-9756-72F5F3D921FC}" type="datetimeFigureOut">
              <a:rPr lang="it-IT" smtClean="0"/>
              <a:pPr/>
              <a:t>02/05/2022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4E22-54AB-41C8-A564-61BEDFD313F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10000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26EA-0FDD-4DA4-9756-72F5F3D921FC}" type="datetimeFigureOut">
              <a:rPr lang="it-IT" smtClean="0"/>
              <a:pPr/>
              <a:t>02/05/2022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4E22-54AB-41C8-A564-61BEDFD313F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10000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26EA-0FDD-4DA4-9756-72F5F3D921FC}" type="datetimeFigureOut">
              <a:rPr lang="it-IT" smtClean="0"/>
              <a:pPr/>
              <a:t>02/05/2022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4E22-54AB-41C8-A564-61BEDFD313F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10000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26EA-0FDD-4DA4-9756-72F5F3D921FC}" type="datetimeFigureOut">
              <a:rPr lang="it-IT" smtClean="0"/>
              <a:pPr/>
              <a:t>02/05/2022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4E22-54AB-41C8-A564-61BEDFD313F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10000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26EA-0FDD-4DA4-9756-72F5F3D921FC}" type="datetimeFigureOut">
              <a:rPr lang="it-IT" smtClean="0"/>
              <a:pPr/>
              <a:t>02/05/2022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4E22-54AB-41C8-A564-61BEDFD313F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10000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26EA-0FDD-4DA4-9756-72F5F3D921FC}" type="datetimeFigureOut">
              <a:rPr lang="it-IT" smtClean="0"/>
              <a:pPr/>
              <a:t>02/05/2022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4E22-54AB-41C8-A564-61BEDFD313F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10000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26EA-0FDD-4DA4-9756-72F5F3D921FC}" type="datetimeFigureOut">
              <a:rPr lang="it-IT" smtClean="0"/>
              <a:pPr/>
              <a:t>02/05/2022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4E22-54AB-41C8-A564-61BEDFD313F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10000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26EA-0FDD-4DA4-9756-72F5F3D921FC}" type="datetimeFigureOut">
              <a:rPr lang="it-IT" smtClean="0"/>
              <a:pPr/>
              <a:t>02/05/2022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4E22-54AB-41C8-A564-61BEDFD313F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10000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126EA-0FDD-4DA4-9756-72F5F3D921FC}" type="datetimeFigureOut">
              <a:rPr lang="it-IT" smtClean="0"/>
              <a:pPr/>
              <a:t>02/05/2022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934E22-54AB-41C8-A564-61BEDFD313F8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10000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126EA-0FDD-4DA4-9756-72F5F3D921FC}" type="datetimeFigureOut">
              <a:rPr lang="it-IT" smtClean="0"/>
              <a:pPr/>
              <a:t>02/05/2022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934E22-54AB-41C8-A564-61BEDFD313F8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0000"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F:\Canzone%20per%20bambini%20-%20Lettera%20a%20Pinocchio%20-%20Carissimo%20Pinocchio.mp3" TargetMode="Externa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F:\Canzone%20per%20bambini%20-%20Lettera%20a%20Pinocchio%20-%20Carissimo%20Pinocchio.mp3" TargetMode="Externa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467544" y="332656"/>
            <a:ext cx="8352928" cy="5832648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</a:t>
            </a:r>
            <a:r>
              <a:rPr kumimoji="0" lang="it-IT" sz="6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classe 2^A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6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della Scuola Primaria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66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 </a:t>
            </a:r>
            <a:r>
              <a:rPr lang="it-IT" sz="6600" dirty="0" smtClean="0">
                <a:solidFill>
                  <a:srgbClr val="FF0000"/>
                </a:solidFill>
              </a:rPr>
              <a:t>C</a:t>
            </a:r>
            <a:r>
              <a:rPr kumimoji="0" lang="it-IT" sz="6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astrocaro</a:t>
            </a:r>
            <a:r>
              <a:rPr lang="it-IT" sz="6600" dirty="0" smtClean="0">
                <a:solidFill>
                  <a:srgbClr val="FF0000"/>
                </a:solidFill>
              </a:rPr>
              <a:t>Terme e Terra del Sole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66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presenta…</a:t>
            </a:r>
            <a:endParaRPr kumimoji="0" lang="it-IT" sz="6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" name="Canzone per bambini - Lettera a Pinocchio - Carissimo Pinocchio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4" cstate="print"/>
          <a:stretch>
            <a:fillRect/>
          </a:stretch>
        </p:blipFill>
        <p:spPr>
          <a:xfrm>
            <a:off x="7596336" y="5301208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Click="0" advTm="10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2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324036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Che frasi strane? E non usavano nemmeno la lettera “ACCA” nelle voci del verbo avere ! Se lo facessimo anche noi, le maestre  andrebbero </a:t>
            </a:r>
            <a:br>
              <a:rPr lang="it-IT" dirty="0" smtClean="0"/>
            </a:br>
            <a:r>
              <a:rPr lang="it-IT" dirty="0" smtClean="0"/>
              <a:t>su tutte le furie! </a:t>
            </a:r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861048"/>
            <a:ext cx="7632848" cy="149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1656184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Questo libro del passato, che all’archivio è stato donato,non somiglia assolutamente ai libri che usiamo oggi! </a:t>
            </a: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132856"/>
            <a:ext cx="691276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Intanto a scuola facevamo </a:t>
            </a:r>
            <a:br>
              <a:rPr lang="it-IT" dirty="0" smtClean="0"/>
            </a:br>
            <a:r>
              <a:rPr lang="it-IT" dirty="0" smtClean="0"/>
              <a:t>“ TEATRO”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84784"/>
          </a:xfrm>
        </p:spPr>
        <p:txBody>
          <a:bodyPr/>
          <a:lstStyle/>
          <a:p>
            <a:r>
              <a:rPr lang="it-IT" dirty="0" smtClean="0"/>
              <a:t>C’era una </a:t>
            </a:r>
            <a:r>
              <a:rPr lang="it-IT" dirty="0" err="1" smtClean="0"/>
              <a:t>volta…</a:t>
            </a:r>
            <a:r>
              <a:rPr lang="it-IT" dirty="0" smtClean="0"/>
              <a:t> una casetta di legno, direte voi! E invece no! C’era una volta un teatrino giapponese chiamato KAMISHIBAI.</a:t>
            </a:r>
            <a:endParaRPr lang="it-I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3284984"/>
            <a:ext cx="5581650" cy="330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30425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Grazie al </a:t>
            </a:r>
            <a:r>
              <a:rPr lang="it-IT" dirty="0" err="1" smtClean="0"/>
              <a:t>Kamishibai</a:t>
            </a:r>
            <a:r>
              <a:rPr lang="it-IT" dirty="0" smtClean="0"/>
              <a:t> abbiamo scoperto più da vicino “Le avventure di Pinocchio” e il suo autore, </a:t>
            </a:r>
            <a:br>
              <a:rPr lang="it-IT" dirty="0" smtClean="0"/>
            </a:br>
            <a:r>
              <a:rPr lang="it-IT" dirty="0" smtClean="0"/>
              <a:t>Carlo Collodi.</a:t>
            </a:r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5" y="2636912"/>
            <a:ext cx="2736304" cy="3323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3923928" y="270892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/>
              <a:t>Carlo Collodi, pseudonimo di Carlo </a:t>
            </a:r>
            <a:r>
              <a:rPr lang="it-IT" dirty="0" err="1" smtClean="0"/>
              <a:t>Lorenzini</a:t>
            </a:r>
            <a:r>
              <a:rPr lang="it-IT" dirty="0" smtClean="0"/>
              <a:t> ( 1826 –1890), è stato uno scrittore e un giornalista italiano. </a:t>
            </a:r>
          </a:p>
          <a:p>
            <a:r>
              <a:rPr lang="it-IT" dirty="0" smtClean="0"/>
              <a:t>È divenuto celebre per essere stato l'autore del romanzo </a:t>
            </a:r>
            <a:r>
              <a:rPr lang="it-IT" b="1" i="1" dirty="0" smtClean="0"/>
              <a:t>Le avventure di Pinocchio. Storia di un burattino</a:t>
            </a:r>
            <a:r>
              <a:rPr lang="it-IT" dirty="0" smtClean="0"/>
              <a:t>,  diventato uno dei grandi classici della letteratura di tutto il mondo e tradotto in 240 lingue</a:t>
            </a:r>
            <a:endParaRPr lang="it-IT" dirty="0"/>
          </a:p>
        </p:txBody>
      </p:sp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Apriamo il “SIPARIO” </a:t>
            </a:r>
            <a:br>
              <a:rPr lang="it-IT" dirty="0" smtClean="0"/>
            </a:br>
            <a:r>
              <a:rPr lang="it-IT" dirty="0" smtClean="0"/>
              <a:t>Inizia la storia</a:t>
            </a: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5" y="2009774"/>
            <a:ext cx="6192688" cy="3507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it-IT" dirty="0" smtClean="0"/>
              <a:t>Inizia così l’avventura di Pinocchio</a:t>
            </a:r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724024"/>
            <a:ext cx="4824536" cy="429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2708920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it-IT" sz="4000" dirty="0" smtClean="0"/>
              <a:t>Ed ecco Geppetto</a:t>
            </a:r>
            <a:br>
              <a:rPr lang="it-IT" sz="4000" dirty="0" smtClean="0"/>
            </a:br>
            <a:r>
              <a:rPr lang="it-IT" sz="4000" dirty="0" smtClean="0"/>
              <a:t>falegname provetto,</a:t>
            </a:r>
            <a:br>
              <a:rPr lang="it-IT" sz="4000" dirty="0" smtClean="0"/>
            </a:br>
            <a:r>
              <a:rPr lang="it-IT" sz="4000" dirty="0" smtClean="0"/>
              <a:t>che con pazienza e amore </a:t>
            </a:r>
            <a:br>
              <a:rPr lang="it-IT" sz="4000" dirty="0" smtClean="0"/>
            </a:br>
            <a:r>
              <a:rPr lang="it-IT" sz="4000" dirty="0" smtClean="0"/>
              <a:t>lavora per ore e ore.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564904"/>
            <a:ext cx="864870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2016224"/>
          </a:xfrm>
        </p:spPr>
        <p:txBody>
          <a:bodyPr>
            <a:normAutofit/>
          </a:bodyPr>
          <a:lstStyle/>
          <a:p>
            <a:pPr algn="l"/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Titolo 1"/>
          <p:cNvSpPr txBox="1">
            <a:spLocks/>
          </p:cNvSpPr>
          <p:nvPr/>
        </p:nvSpPr>
        <p:spPr>
          <a:xfrm>
            <a:off x="539552" y="0"/>
            <a:ext cx="8229600" cy="22768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6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-A scuola?</a:t>
            </a:r>
            <a:r>
              <a:rPr kumimoji="0" lang="it-IT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Neanche per sogno!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baseline="0" dirty="0" smtClean="0">
                <a:latin typeface="+mj-lt"/>
                <a:ea typeface="+mj-ea"/>
                <a:cs typeface="+mj-cs"/>
              </a:rPr>
              <a:t>Di</a:t>
            </a:r>
            <a:r>
              <a:rPr lang="it-IT" sz="4400" dirty="0" smtClean="0">
                <a:latin typeface="+mj-lt"/>
                <a:ea typeface="+mj-ea"/>
                <a:cs typeface="+mj-cs"/>
              </a:rPr>
              <a:t> studiare non ne ho bisogno!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 smtClean="0">
                <a:latin typeface="+mj-lt"/>
                <a:ea typeface="+mj-ea"/>
                <a:cs typeface="+mj-cs"/>
              </a:rPr>
              <a:t>Così dicendo Pinocchio va a teatro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400" dirty="0" smtClean="0">
                <a:latin typeface="+mj-lt"/>
                <a:ea typeface="+mj-ea"/>
                <a:cs typeface="+mj-cs"/>
              </a:rPr>
              <a:t>e sul palco va di filato.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t-IT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it-IT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420888"/>
            <a:ext cx="5904656" cy="3860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08912" cy="2376264"/>
          </a:xfrm>
          <a:solidFill>
            <a:srgbClr val="00B0F0"/>
          </a:solidFill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Per il suo lavoro Pinocchio viene pagato</a:t>
            </a:r>
            <a:br>
              <a:rPr lang="it-IT" sz="3200" dirty="0" smtClean="0"/>
            </a:br>
            <a:r>
              <a:rPr lang="it-IT" sz="3200" dirty="0" smtClean="0"/>
              <a:t>con cinque monete d’oro si allontana beato.</a:t>
            </a:r>
            <a:br>
              <a:rPr lang="it-IT" sz="3200" dirty="0" smtClean="0"/>
            </a:br>
            <a:r>
              <a:rPr lang="it-IT" sz="3200" dirty="0" smtClean="0"/>
              <a:t>Il gatto e la volpe con una serie di inganni,</a:t>
            </a:r>
            <a:br>
              <a:rPr lang="it-IT" sz="3200" dirty="0" smtClean="0"/>
            </a:br>
            <a:r>
              <a:rPr lang="it-IT" sz="3200" dirty="0" smtClean="0"/>
              <a:t>conducono Pinocchio nel Paese di Barbagianni.</a:t>
            </a:r>
            <a:endParaRPr lang="it-IT" sz="32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708920"/>
            <a:ext cx="403244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241176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Per fortuna la Fata Turchina</a:t>
            </a:r>
            <a:br>
              <a:rPr lang="it-IT" dirty="0" smtClean="0"/>
            </a:br>
            <a:r>
              <a:rPr lang="it-IT" dirty="0" smtClean="0"/>
              <a:t>fin da bambina,</a:t>
            </a:r>
            <a:br>
              <a:rPr lang="it-IT" dirty="0" smtClean="0"/>
            </a:br>
            <a:r>
              <a:rPr lang="it-IT" dirty="0" smtClean="0"/>
              <a:t>tiene sempre d’occhio</a:t>
            </a:r>
            <a:br>
              <a:rPr lang="it-IT" dirty="0" smtClean="0"/>
            </a:br>
            <a:r>
              <a:rPr lang="it-IT" dirty="0" smtClean="0"/>
              <a:t>il nostro Pinocchio.</a:t>
            </a:r>
            <a:br>
              <a:rPr lang="it-IT" dirty="0" smtClean="0"/>
            </a:br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3068960"/>
            <a:ext cx="2880320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Le 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323528" y="4941168"/>
            <a:ext cx="8496944" cy="1464568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l"/>
            <a:r>
              <a:rPr lang="it-IT" sz="5400" dirty="0" err="1" smtClean="0">
                <a:solidFill>
                  <a:srgbClr val="FF0000"/>
                </a:solidFill>
              </a:rPr>
              <a:t>Pinocchio…</a:t>
            </a:r>
            <a:r>
              <a:rPr lang="it-IT" sz="5400" dirty="0" smtClean="0">
                <a:solidFill>
                  <a:srgbClr val="FF0000"/>
                </a:solidFill>
              </a:rPr>
              <a:t> Quante storie!!!</a:t>
            </a:r>
            <a:endParaRPr lang="it-IT" sz="54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32656"/>
            <a:ext cx="568863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2304256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l"/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sz="3600" dirty="0" smtClean="0"/>
              <a:t>Così, nonostante qualche bugia,</a:t>
            </a:r>
            <a:br>
              <a:rPr lang="it-IT" sz="3600" dirty="0" smtClean="0"/>
            </a:br>
            <a:r>
              <a:rPr lang="it-IT" sz="3600" dirty="0" smtClean="0"/>
              <a:t>detta lungo la via,</a:t>
            </a:r>
            <a:br>
              <a:rPr lang="it-IT" sz="3600" dirty="0" smtClean="0"/>
            </a:br>
            <a:r>
              <a:rPr lang="it-IT" sz="3600" dirty="0" smtClean="0"/>
              <a:t>che il naso fa allungare</a:t>
            </a:r>
            <a:br>
              <a:rPr lang="it-IT" sz="3600" dirty="0" smtClean="0"/>
            </a:br>
            <a:r>
              <a:rPr lang="it-IT" sz="3600" dirty="0" smtClean="0"/>
              <a:t>Pinocchio riesce sempre a farsi perdonare</a:t>
            </a:r>
            <a:r>
              <a:rPr lang="it-IT" dirty="0" smtClean="0"/>
              <a:t>.</a:t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3068960"/>
            <a:ext cx="604867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2304256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l"/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600" dirty="0" smtClean="0"/>
              <a:t/>
            </a:r>
            <a:br>
              <a:rPr lang="it-IT" sz="3600" dirty="0" smtClean="0"/>
            </a:br>
            <a:r>
              <a:rPr lang="it-IT" sz="3600" dirty="0" smtClean="0"/>
              <a:t>Ma i guai non finiscono mai, </a:t>
            </a:r>
            <a:br>
              <a:rPr lang="it-IT" sz="3600" dirty="0" smtClean="0"/>
            </a:br>
            <a:r>
              <a:rPr lang="it-IT" sz="3600" dirty="0" smtClean="0"/>
              <a:t>perché Pinocchio di giocare ha voglia assai</a:t>
            </a:r>
            <a:br>
              <a:rPr lang="it-IT" sz="3600" dirty="0" smtClean="0"/>
            </a:br>
            <a:r>
              <a:rPr lang="it-IT" sz="3600" dirty="0" smtClean="0"/>
              <a:t> e con Lucignolo da burattino</a:t>
            </a:r>
            <a:br>
              <a:rPr lang="it-IT" sz="3600" dirty="0" smtClean="0"/>
            </a:br>
            <a:r>
              <a:rPr lang="it-IT" sz="3600" dirty="0" smtClean="0"/>
              <a:t>si trasforma in un ciuchino.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  </a:t>
            </a: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36912"/>
            <a:ext cx="8280920" cy="372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34282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it-IT" sz="3600" dirty="0" smtClean="0"/>
              <a:t>Pinocchio si salva nuovamente</a:t>
            </a:r>
            <a:br>
              <a:rPr lang="it-IT" sz="3600" dirty="0" smtClean="0"/>
            </a:br>
            <a:r>
              <a:rPr lang="it-IT" sz="3600" dirty="0" smtClean="0"/>
              <a:t>e il </a:t>
            </a:r>
            <a:r>
              <a:rPr lang="it-IT" sz="3600" dirty="0" err="1" smtClean="0"/>
              <a:t>babbino</a:t>
            </a:r>
            <a:r>
              <a:rPr lang="it-IT" sz="3600" dirty="0" smtClean="0"/>
              <a:t> adorato ha sempre in mente,</a:t>
            </a:r>
            <a:br>
              <a:rPr lang="it-IT" sz="3600" dirty="0" smtClean="0"/>
            </a:br>
            <a:r>
              <a:rPr lang="it-IT" sz="3600" dirty="0" smtClean="0"/>
              <a:t>ma un pescecane affamato</a:t>
            </a:r>
            <a:br>
              <a:rPr lang="it-IT" sz="3600" dirty="0" smtClean="0"/>
            </a:br>
            <a:r>
              <a:rPr lang="it-IT" sz="3600" dirty="0" smtClean="0"/>
              <a:t>anche Geppetto ha “mangiato”.</a:t>
            </a:r>
            <a:endParaRPr lang="it-IT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2708920"/>
            <a:ext cx="5184576" cy="3483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435280" cy="2780928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l"/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Sfidando il pesce e il mare</a:t>
            </a:r>
            <a:br>
              <a:rPr lang="it-IT" dirty="0" smtClean="0"/>
            </a:br>
            <a:r>
              <a:rPr lang="it-IT" dirty="0" smtClean="0"/>
              <a:t>Pinocchio suo padre riesce a salvare</a:t>
            </a:r>
            <a:br>
              <a:rPr lang="it-IT" dirty="0" smtClean="0"/>
            </a:br>
            <a:r>
              <a:rPr lang="it-IT" dirty="0" smtClean="0"/>
              <a:t>e per la gioia del vecchio Geppetto</a:t>
            </a:r>
            <a:br>
              <a:rPr lang="it-IT" dirty="0" smtClean="0"/>
            </a:br>
            <a:r>
              <a:rPr lang="it-IT" dirty="0" smtClean="0"/>
              <a:t>Pinocchio diventa un bel bimbetto.</a:t>
            </a:r>
            <a:br>
              <a:rPr lang="it-IT" dirty="0" smtClean="0"/>
            </a:br>
            <a:r>
              <a:rPr lang="it-IT" dirty="0" smtClean="0"/>
              <a:t>  </a:t>
            </a:r>
            <a:endParaRPr lang="it-I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3068960"/>
            <a:ext cx="388843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2088232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it-IT" dirty="0" smtClean="0"/>
              <a:t>Ma com’è fatto effettivamente</a:t>
            </a:r>
            <a:br>
              <a:rPr lang="it-IT" dirty="0" smtClean="0"/>
            </a:br>
            <a:r>
              <a:rPr lang="it-IT" dirty="0" smtClean="0"/>
              <a:t> il nostro amico burattino?</a:t>
            </a:r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845715">
            <a:off x="6285944" y="2875740"/>
            <a:ext cx="2125588" cy="1328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348880"/>
            <a:ext cx="3168352" cy="4125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it-IT" dirty="0" smtClean="0"/>
              <a:t>And </a:t>
            </a:r>
            <a:r>
              <a:rPr lang="it-IT" dirty="0" err="1" smtClean="0"/>
              <a:t>now…</a:t>
            </a:r>
            <a:r>
              <a:rPr lang="it-IT" dirty="0" smtClean="0"/>
              <a:t> </a:t>
            </a:r>
            <a:r>
              <a:rPr lang="it-IT" dirty="0" err="1" smtClean="0"/>
              <a:t>Let</a:t>
            </a:r>
            <a:r>
              <a:rPr lang="it-IT" dirty="0" smtClean="0"/>
              <a:t>’s </a:t>
            </a:r>
            <a:r>
              <a:rPr lang="it-IT" dirty="0" err="1" smtClean="0"/>
              <a:t>sing</a:t>
            </a:r>
            <a:r>
              <a:rPr lang="it-IT" dirty="0" smtClean="0"/>
              <a:t> a </a:t>
            </a:r>
            <a:r>
              <a:rPr lang="it-IT" dirty="0" err="1" smtClean="0"/>
              <a:t>song</a:t>
            </a:r>
            <a:r>
              <a:rPr lang="it-IT" dirty="0" smtClean="0"/>
              <a:t>!</a:t>
            </a:r>
            <a:endParaRPr lang="it-I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2362200" cy="40324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484784"/>
            <a:ext cx="2543175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340768"/>
            <a:ext cx="27051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5013176"/>
            <a:ext cx="1281113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Per carpire altri segreti sulla storia, siamo andati a </a:t>
            </a:r>
            <a:r>
              <a:rPr lang="it-IT" b="1" dirty="0" smtClean="0">
                <a:solidFill>
                  <a:srgbClr val="FF0000"/>
                </a:solidFill>
              </a:rPr>
              <a:t>Collodi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772816"/>
            <a:ext cx="3888432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l"/>
            <a:r>
              <a:rPr lang="it-IT" sz="3600" dirty="0" smtClean="0"/>
              <a:t>Tra giostre, baracconi e burattini</a:t>
            </a:r>
            <a:br>
              <a:rPr lang="it-IT" sz="3600" dirty="0" smtClean="0"/>
            </a:br>
            <a:r>
              <a:rPr lang="it-IT" sz="3600" dirty="0" smtClean="0"/>
              <a:t>ci siamo divertiti moltissimo noi bambini.</a:t>
            </a:r>
            <a:endParaRPr lang="it-IT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420888"/>
            <a:ext cx="6753225" cy="3904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Lo spettacolo sta per cominciare</a:t>
            </a:r>
            <a:br>
              <a:rPr lang="it-IT" dirty="0" smtClean="0"/>
            </a:br>
            <a:r>
              <a:rPr lang="it-IT" dirty="0" smtClean="0"/>
              <a:t>in silenzio dobbiamo stare.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841057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E tra un Pinocchio e l’altro,</a:t>
            </a:r>
            <a:br>
              <a:rPr lang="it-IT" dirty="0" smtClean="0"/>
            </a:br>
            <a:r>
              <a:rPr lang="it-IT" dirty="0" smtClean="0"/>
              <a:t>una merenda e qualche salto,</a:t>
            </a:r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628800"/>
            <a:ext cx="7515225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Il nostro viaggio alla scoperta della storia di Pinocchio è iniziato </a:t>
            </a:r>
            <a:r>
              <a:rPr lang="it-IT" dirty="0" err="1" smtClean="0"/>
              <a:t>così…</a:t>
            </a: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6792"/>
            <a:ext cx="6624736" cy="478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il gendarme e gli assassini</a:t>
            </a:r>
            <a:br>
              <a:rPr lang="it-IT" dirty="0" smtClean="0"/>
            </a:br>
            <a:r>
              <a:rPr lang="it-IT" dirty="0" smtClean="0"/>
              <a:t>ci sono stati  vicini.</a:t>
            </a:r>
            <a:endParaRPr lang="it-I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3384376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844825"/>
            <a:ext cx="3813026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it-IT" sz="3200" dirty="0" smtClean="0"/>
              <a:t>Al parco non si sta mai con le mani in mano,</a:t>
            </a:r>
            <a:br>
              <a:rPr lang="it-IT" sz="3200" dirty="0" smtClean="0"/>
            </a:br>
            <a:r>
              <a:rPr lang="it-IT" sz="3200" dirty="0" smtClean="0"/>
              <a:t>tanti nasi costruiamo.</a:t>
            </a:r>
            <a:endParaRPr lang="it-IT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85725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 </a:t>
            </a:r>
            <a:endParaRPr lang="it-I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16832"/>
            <a:ext cx="84582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Arrivederci</a:t>
            </a:r>
            <a:r>
              <a:rPr kumimoji="0" lang="it-IT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caro Pinocchio!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200" noProof="0" dirty="0" smtClean="0">
                <a:latin typeface="+mj-lt"/>
                <a:ea typeface="+mj-ea"/>
                <a:cs typeface="+mj-cs"/>
              </a:rPr>
              <a:t>Un ringraziamento particolare a Paola </a:t>
            </a:r>
            <a:r>
              <a:rPr lang="it-IT" sz="3200" noProof="0" dirty="0" err="1" smtClean="0">
                <a:latin typeface="+mj-lt"/>
                <a:ea typeface="+mj-ea"/>
                <a:cs typeface="+mj-cs"/>
              </a:rPr>
              <a:t>Zambonelli</a:t>
            </a:r>
            <a:r>
              <a:rPr lang="it-IT" sz="3200" noProof="0" dirty="0" smtClean="0">
                <a:latin typeface="+mj-lt"/>
                <a:ea typeface="+mj-ea"/>
                <a:cs typeface="+mj-cs"/>
              </a:rPr>
              <a:t> che ci ha regalato un meraviglioso viaggio nel passato attraverso i documenti dell’archivio storico. 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Canzone per bambini - Lettera a Pinocchio - Carissimo Pinocchio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2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Ebbene sì! Pinocchio … quante storie!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Copertine diverse e colorate</a:t>
            </a:r>
          </a:p>
          <a:p>
            <a:r>
              <a:rPr lang="it-IT" dirty="0" smtClean="0"/>
              <a:t>Immagini curiose e modificate </a:t>
            </a:r>
          </a:p>
          <a:p>
            <a:r>
              <a:rPr lang="it-IT" dirty="0" smtClean="0"/>
              <a:t>Racconti rivisitati</a:t>
            </a:r>
          </a:p>
          <a:p>
            <a:r>
              <a:rPr lang="it-IT" dirty="0" smtClean="0"/>
              <a:t>Personaggi </a:t>
            </a:r>
            <a:r>
              <a:rPr lang="it-IT" dirty="0" err="1" smtClean="0"/>
              <a:t>reinventati…</a:t>
            </a:r>
            <a:endParaRPr lang="it-IT" dirty="0" smtClean="0"/>
          </a:p>
          <a:p>
            <a:pPr>
              <a:buNone/>
            </a:pPr>
            <a:r>
              <a:rPr lang="it-IT" dirty="0" smtClean="0"/>
              <a:t>Ma indagando ancor più a fondo,</a:t>
            </a:r>
          </a:p>
          <a:p>
            <a:pPr>
              <a:buNone/>
            </a:pPr>
            <a:r>
              <a:rPr lang="it-IT" dirty="0" smtClean="0"/>
              <a:t>abbiamo scoperto che Pinocchio è una storia</a:t>
            </a:r>
          </a:p>
          <a:p>
            <a:pPr>
              <a:buNone/>
            </a:pPr>
            <a:r>
              <a:rPr lang="it-IT" dirty="0" smtClean="0"/>
              <a:t>famosa in tutto il mondo.</a:t>
            </a:r>
            <a:endParaRPr lang="it-IT" dirty="0"/>
          </a:p>
        </p:txBody>
      </p:sp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2332856"/>
          </a:xfrm>
          <a:solidFill>
            <a:srgbClr val="92D050"/>
          </a:solidFill>
        </p:spPr>
        <p:txBody>
          <a:bodyPr/>
          <a:lstStyle/>
          <a:p>
            <a:pPr>
              <a:buNone/>
            </a:pPr>
            <a:r>
              <a:rPr lang="it-IT" dirty="0" smtClean="0"/>
              <a:t>A proposito di storie ci siamo recati in un luogo che ne conserva e custodisce tantissime:</a:t>
            </a:r>
          </a:p>
          <a:p>
            <a:pPr>
              <a:buNone/>
            </a:pPr>
            <a:r>
              <a:rPr lang="it-IT" dirty="0" smtClean="0"/>
              <a:t>l’ ARCHIVIO STORICO </a:t>
            </a:r>
            <a:r>
              <a:rPr lang="it-IT" dirty="0" err="1" smtClean="0"/>
              <a:t>DI</a:t>
            </a:r>
            <a:r>
              <a:rPr lang="it-IT" dirty="0" smtClean="0"/>
              <a:t> CASTROCARO TERME E TERRA DEL SOLE, il nostro Comune.</a:t>
            </a:r>
          </a:p>
          <a:p>
            <a:pPr>
              <a:buNone/>
            </a:pPr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36912"/>
            <a:ext cx="8280920" cy="3776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295232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it-IT" sz="3200" dirty="0" smtClean="0"/>
              <a:t>Avevamo già conosciuto la signora Paola </a:t>
            </a:r>
            <a:r>
              <a:rPr lang="it-IT" sz="3200" dirty="0" err="1" smtClean="0"/>
              <a:t>Zambonelli</a:t>
            </a:r>
            <a:r>
              <a:rPr lang="it-IT" sz="3200" dirty="0" smtClean="0"/>
              <a:t>, durante un collegamento su </a:t>
            </a:r>
            <a:r>
              <a:rPr lang="it-IT" sz="3200" dirty="0" err="1" smtClean="0"/>
              <a:t>Meet</a:t>
            </a:r>
            <a:r>
              <a:rPr lang="it-IT" sz="3200" dirty="0" smtClean="0"/>
              <a:t>, ma vedere i “LIBRONI”da vicino </a:t>
            </a:r>
            <a:br>
              <a:rPr lang="it-IT" sz="3200" dirty="0" smtClean="0"/>
            </a:br>
            <a:r>
              <a:rPr lang="it-IT" sz="3200" dirty="0" smtClean="0"/>
              <a:t>è stato </a:t>
            </a:r>
            <a:r>
              <a:rPr lang="it-IT" dirty="0" smtClean="0"/>
              <a:t>FANTASTICO</a:t>
            </a:r>
            <a:r>
              <a:rPr lang="it-IT" sz="3200" dirty="0" smtClean="0"/>
              <a:t>!!! </a:t>
            </a:r>
            <a:endParaRPr lang="it-IT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92896"/>
            <a:ext cx="82867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it-IT" dirty="0" smtClean="0"/>
              <a:t>E poi è apparso </a:t>
            </a:r>
            <a:r>
              <a:rPr lang="it-IT" dirty="0" err="1" smtClean="0"/>
              <a:t>lui…</a:t>
            </a:r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844824"/>
            <a:ext cx="3600400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4283968" y="1700808"/>
            <a:ext cx="4536504" cy="40324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Un</a:t>
            </a:r>
            <a:r>
              <a:rPr kumimoji="0" lang="it-IT" sz="32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ABBECEDARIO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risalente al 1945,</a:t>
            </a:r>
          </a:p>
          <a:p>
            <a:pPr lvl="0">
              <a:spcBef>
                <a:spcPct val="0"/>
              </a:spcBef>
            </a:pPr>
            <a:r>
              <a:rPr lang="it-IT" sz="3200" dirty="0" smtClean="0">
                <a:solidFill>
                  <a:srgbClr val="0070C0"/>
                </a:solidFill>
              </a:rPr>
              <a:t>un libro per insegnare l'alfabeto e le prime letture, così chiamato dalle prime quattro lettere dell‘alfabeto    </a:t>
            </a:r>
            <a:r>
              <a:rPr lang="it-IT" sz="3200" i="1" dirty="0" smtClean="0">
                <a:solidFill>
                  <a:srgbClr val="0070C0"/>
                </a:solidFill>
              </a:rPr>
              <a:t>a</a:t>
            </a:r>
            <a:r>
              <a:rPr lang="it-IT" sz="3200" dirty="0" smtClean="0">
                <a:solidFill>
                  <a:srgbClr val="0070C0"/>
                </a:solidFill>
              </a:rPr>
              <a:t>, </a:t>
            </a:r>
            <a:r>
              <a:rPr lang="it-IT" sz="3200" i="1" dirty="0" smtClean="0">
                <a:solidFill>
                  <a:srgbClr val="0070C0"/>
                </a:solidFill>
              </a:rPr>
              <a:t>b</a:t>
            </a:r>
            <a:r>
              <a:rPr lang="it-IT" sz="3200" dirty="0" smtClean="0">
                <a:solidFill>
                  <a:srgbClr val="0070C0"/>
                </a:solidFill>
              </a:rPr>
              <a:t>, </a:t>
            </a:r>
            <a:r>
              <a:rPr lang="it-IT" sz="3200" i="1" dirty="0" smtClean="0">
                <a:solidFill>
                  <a:srgbClr val="0070C0"/>
                </a:solidFill>
              </a:rPr>
              <a:t>c</a:t>
            </a:r>
            <a:r>
              <a:rPr lang="it-IT" sz="3200" dirty="0" smtClean="0">
                <a:solidFill>
                  <a:srgbClr val="0070C0"/>
                </a:solidFill>
              </a:rPr>
              <a:t>, </a:t>
            </a:r>
            <a:r>
              <a:rPr lang="it-IT" sz="3200" i="1" dirty="0" smtClean="0">
                <a:solidFill>
                  <a:srgbClr val="0070C0"/>
                </a:solidFill>
              </a:rPr>
              <a:t>d</a:t>
            </a:r>
            <a:r>
              <a:rPr lang="it-IT" sz="3200" dirty="0" smtClean="0">
                <a:solidFill>
                  <a:srgbClr val="0070C0"/>
                </a:solidFill>
              </a:rPr>
              <a:t> </a:t>
            </a:r>
            <a:r>
              <a:rPr lang="it-IT" sz="3200" dirty="0" smtClean="0">
                <a:solidFill>
                  <a:srgbClr val="0070C0"/>
                </a:solidFill>
              </a:rPr>
              <a:t>.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Poi  Paola </a:t>
            </a:r>
            <a:r>
              <a:rPr lang="it-IT" dirty="0" err="1" smtClean="0"/>
              <a:t>Zambonelli</a:t>
            </a:r>
            <a:r>
              <a:rPr lang="it-IT" dirty="0" smtClean="0"/>
              <a:t> </a:t>
            </a:r>
            <a:br>
              <a:rPr lang="it-IT" dirty="0" smtClean="0"/>
            </a:br>
            <a:r>
              <a:rPr lang="it-IT" dirty="0" smtClean="0"/>
              <a:t> ha iniziato a </a:t>
            </a:r>
            <a:r>
              <a:rPr lang="it-IT" dirty="0" err="1" smtClean="0"/>
              <a:t>sfogliarlo…</a:t>
            </a: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8"/>
            <a:ext cx="4283968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772816"/>
            <a:ext cx="3168352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it-IT" dirty="0" smtClean="0"/>
              <a:t>Si imparava così a leggere e scrivere</a:t>
            </a:r>
            <a:endParaRPr lang="it-I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699792" y="332656"/>
            <a:ext cx="3816424" cy="69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Click="0" advTm="10000">
    <p:fade thruBlk="1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8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402</Words>
  <Application>Microsoft Office PowerPoint</Application>
  <PresentationFormat>Presentazione su schermo (4:3)</PresentationFormat>
  <Paragraphs>58</Paragraphs>
  <Slides>32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Tema di Office</vt:lpstr>
      <vt:lpstr>Diapositiva 1</vt:lpstr>
      <vt:lpstr>Le </vt:lpstr>
      <vt:lpstr>Il nostro viaggio alla scoperta della storia di Pinocchio è iniziato così…</vt:lpstr>
      <vt:lpstr>Ebbene sì! Pinocchio … quante storie!</vt:lpstr>
      <vt:lpstr> </vt:lpstr>
      <vt:lpstr>Avevamo già conosciuto la signora Paola Zambonelli, durante un collegamento su Meet, ma vedere i “LIBRONI”da vicino  è stato FANTASTICO!!! </vt:lpstr>
      <vt:lpstr>E poi è apparso lui…</vt:lpstr>
      <vt:lpstr>Poi  Paola Zambonelli   ha iniziato a sfogliarlo…</vt:lpstr>
      <vt:lpstr>Si imparava così a leggere e scrivere</vt:lpstr>
      <vt:lpstr>Che frasi strane? E non usavano nemmeno la lettera “ACCA” nelle voci del verbo avere ! Se lo facessimo anche noi, le maestre  andrebbero  su tutte le furie! </vt:lpstr>
      <vt:lpstr>Questo libro del passato, che all’archivio è stato donato,non somiglia assolutamente ai libri che usiamo oggi! </vt:lpstr>
      <vt:lpstr>Intanto a scuola facevamo  “ TEATRO”</vt:lpstr>
      <vt:lpstr>Grazie al Kamishibai abbiamo scoperto più da vicino “Le avventure di Pinocchio” e il suo autore,  Carlo Collodi.</vt:lpstr>
      <vt:lpstr>Apriamo il “SIPARIO”  Inizia la storia</vt:lpstr>
      <vt:lpstr>Inizia così l’avventura di Pinocchio</vt:lpstr>
      <vt:lpstr>Ed ecco Geppetto falegname provetto, che con pazienza e amore  lavora per ore e ore. </vt:lpstr>
      <vt:lpstr> </vt:lpstr>
      <vt:lpstr>Per il suo lavoro Pinocchio viene pagato con cinque monete d’oro si allontana beato. Il gatto e la volpe con una serie di inganni, conducono Pinocchio nel Paese di Barbagianni.</vt:lpstr>
      <vt:lpstr> Per fortuna la Fata Turchina fin da bambina, tiene sempre d’occhio il nostro Pinocchio. </vt:lpstr>
      <vt:lpstr>  Così, nonostante qualche bugia, detta lungo la via, che il naso fa allungare Pinocchio riesce sempre a farsi perdonare.  </vt:lpstr>
      <vt:lpstr>  Ma i guai non finiscono mai,  perché Pinocchio di giocare ha voglia assai  e con Lucignolo da burattino si trasforma in un ciuchino.    </vt:lpstr>
      <vt:lpstr>Pinocchio si salva nuovamente e il babbino adorato ha sempre in mente, ma un pescecane affamato anche Geppetto ha “mangiato”.</vt:lpstr>
      <vt:lpstr> Sfidando il pesce e il mare Pinocchio suo padre riesce a salvare e per la gioia del vecchio Geppetto Pinocchio diventa un bel bimbetto.   </vt:lpstr>
      <vt:lpstr>Ma com’è fatto effettivamente  il nostro amico burattino?</vt:lpstr>
      <vt:lpstr>And now… Let’s sing a song!</vt:lpstr>
      <vt:lpstr>Per carpire altri segreti sulla storia, siamo andati a Collodi</vt:lpstr>
      <vt:lpstr>Tra giostre, baracconi e burattini ci siamo divertiti moltissimo noi bambini.</vt:lpstr>
      <vt:lpstr>Lo spettacolo sta per cominciare in silenzio dobbiamo stare.</vt:lpstr>
      <vt:lpstr>E tra un Pinocchio e l’altro, una merenda e qualche salto,</vt:lpstr>
      <vt:lpstr>il gendarme e gli assassini ci sono stati  vicini.</vt:lpstr>
      <vt:lpstr>Al parco non si sta mai con le mani in mano, tanti nasi costruiamo.</vt:lpstr>
      <vt:lpstr>  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user</dc:creator>
  <cp:lastModifiedBy>user</cp:lastModifiedBy>
  <cp:revision>33</cp:revision>
  <dcterms:created xsi:type="dcterms:W3CDTF">2022-04-29T22:01:08Z</dcterms:created>
  <dcterms:modified xsi:type="dcterms:W3CDTF">2022-05-02T14:13:48Z</dcterms:modified>
</cp:coreProperties>
</file>