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A2ABA-22C4-41D7-8C5D-C2709CE489BF}" v="6" dt="2022-05-05T07:56:49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oni Manuela" userId="a3c0b32c-a4ab-4f8c-b5e2-389cc78c67fd" providerId="ADAL" clId="{80BA2ABA-22C4-41D7-8C5D-C2709CE489BF}"/>
    <pc:docChg chg="custSel modSld modMainMaster">
      <pc:chgData name="Cristoni Manuela" userId="a3c0b32c-a4ab-4f8c-b5e2-389cc78c67fd" providerId="ADAL" clId="{80BA2ABA-22C4-41D7-8C5D-C2709CE489BF}" dt="2022-05-05T08:01:51.681" v="182" actId="6549"/>
      <pc:docMkLst>
        <pc:docMk/>
      </pc:docMkLst>
      <pc:sldChg chg="modSp mod">
        <pc:chgData name="Cristoni Manuela" userId="a3c0b32c-a4ab-4f8c-b5e2-389cc78c67fd" providerId="ADAL" clId="{80BA2ABA-22C4-41D7-8C5D-C2709CE489BF}" dt="2022-05-05T08:01:51.681" v="182" actId="6549"/>
        <pc:sldMkLst>
          <pc:docMk/>
          <pc:sldMk cId="0" sldId="256"/>
        </pc:sldMkLst>
        <pc:spChg chg="mod">
          <ac:chgData name="Cristoni Manuela" userId="a3c0b32c-a4ab-4f8c-b5e2-389cc78c67fd" providerId="ADAL" clId="{80BA2ABA-22C4-41D7-8C5D-C2709CE489BF}" dt="2022-05-05T07:55:48.884" v="153" actId="27636"/>
          <ac:spMkLst>
            <pc:docMk/>
            <pc:sldMk cId="0" sldId="256"/>
            <ac:spMk id="89" creationId="{00000000-0000-0000-0000-000000000000}"/>
          </ac:spMkLst>
        </pc:spChg>
        <pc:spChg chg="mod">
          <ac:chgData name="Cristoni Manuela" userId="a3c0b32c-a4ab-4f8c-b5e2-389cc78c67fd" providerId="ADAL" clId="{80BA2ABA-22C4-41D7-8C5D-C2709CE489BF}" dt="2022-05-05T08:01:51.681" v="182" actId="6549"/>
          <ac:spMkLst>
            <pc:docMk/>
            <pc:sldMk cId="0" sldId="256"/>
            <ac:spMk id="93" creationId="{00000000-0000-0000-0000-000000000000}"/>
          </ac:spMkLst>
        </pc:spChg>
      </pc:sldChg>
      <pc:sldChg chg="modSp mod setBg">
        <pc:chgData name="Cristoni Manuela" userId="a3c0b32c-a4ab-4f8c-b5e2-389cc78c67fd" providerId="ADAL" clId="{80BA2ABA-22C4-41D7-8C5D-C2709CE489BF}" dt="2022-05-05T08:00:21.277" v="172" actId="114"/>
        <pc:sldMkLst>
          <pc:docMk/>
          <pc:sldMk cId="0" sldId="257"/>
        </pc:sldMkLst>
        <pc:spChg chg="mod">
          <ac:chgData name="Cristoni Manuela" userId="a3c0b32c-a4ab-4f8c-b5e2-389cc78c67fd" providerId="ADAL" clId="{80BA2ABA-22C4-41D7-8C5D-C2709CE489BF}" dt="2022-05-05T08:00:21.277" v="172" actId="114"/>
          <ac:spMkLst>
            <pc:docMk/>
            <pc:sldMk cId="0" sldId="257"/>
            <ac:spMk id="97" creationId="{00000000-0000-0000-0000-000000000000}"/>
          </ac:spMkLst>
        </pc:spChg>
        <pc:picChg chg="mod">
          <ac:chgData name="Cristoni Manuela" userId="a3c0b32c-a4ab-4f8c-b5e2-389cc78c67fd" providerId="ADAL" clId="{80BA2ABA-22C4-41D7-8C5D-C2709CE489BF}" dt="2022-05-05T08:00:00.239" v="168" actId="14100"/>
          <ac:picMkLst>
            <pc:docMk/>
            <pc:sldMk cId="0" sldId="257"/>
            <ac:picMk id="98" creationId="{00000000-0000-0000-0000-000000000000}"/>
          </ac:picMkLst>
        </pc:picChg>
      </pc:sldChg>
      <pc:sldMasterChg chg="setBg modSldLayout">
        <pc:chgData name="Cristoni Manuela" userId="a3c0b32c-a4ab-4f8c-b5e2-389cc78c67fd" providerId="ADAL" clId="{80BA2ABA-22C4-41D7-8C5D-C2709CE489BF}" dt="2022-05-05T07:55:52.950" v="154"/>
        <pc:sldMasterMkLst>
          <pc:docMk/>
          <pc:sldMasterMk cId="0" sldId="2147483648"/>
        </pc:sldMasterMkLst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48"/>
            <pc:sldLayoutMk cId="0" sldId="2147483659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48"/>
            <pc:sldLayoutMk cId="0" sldId="2147483660"/>
          </pc:sldLayoutMkLst>
        </pc:sldLayoutChg>
      </pc:sldMasterChg>
      <pc:sldMasterChg chg="setBg modSldLayout">
        <pc:chgData name="Cristoni Manuela" userId="a3c0b32c-a4ab-4f8c-b5e2-389cc78c67fd" providerId="ADAL" clId="{80BA2ABA-22C4-41D7-8C5D-C2709CE489BF}" dt="2022-05-05T07:55:52.950" v="154"/>
        <pc:sldMasterMkLst>
          <pc:docMk/>
          <pc:sldMasterMk cId="0" sldId="2147483661"/>
        </pc:sldMasterMkLst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61"/>
            <pc:sldLayoutMk cId="0" sldId="2147483662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61"/>
            <pc:sldLayoutMk cId="0" sldId="2147483663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61"/>
            <pc:sldLayoutMk cId="0" sldId="2147483664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61"/>
            <pc:sldLayoutMk cId="0" sldId="2147483665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61"/>
            <pc:sldLayoutMk cId="0" sldId="2147483666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61"/>
            <pc:sldLayoutMk cId="0" sldId="2147483667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61"/>
            <pc:sldLayoutMk cId="0" sldId="2147483668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61"/>
            <pc:sldLayoutMk cId="0" sldId="2147483669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61"/>
            <pc:sldLayoutMk cId="0" sldId="2147483670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61"/>
            <pc:sldLayoutMk cId="0" sldId="2147483671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61"/>
            <pc:sldLayoutMk cId="0" sldId="2147483672"/>
          </pc:sldLayoutMkLst>
        </pc:sldLayoutChg>
        <pc:sldLayoutChg chg="setBg">
          <pc:chgData name="Cristoni Manuela" userId="a3c0b32c-a4ab-4f8c-b5e2-389cc78c67fd" providerId="ADAL" clId="{80BA2ABA-22C4-41D7-8C5D-C2709CE489BF}" dt="2022-05-05T07:55:52.950" v="154"/>
          <pc:sldLayoutMkLst>
            <pc:docMk/>
            <pc:sldMasterMk cId="0" sldId="2147483661"/>
            <pc:sldLayoutMk cId="0" sldId="214748367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74DF5D9-F1E0-4C1F-B7E4-065E0EFB6842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33376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85800" y="4296600"/>
            <a:ext cx="533376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7BCC3E-7875-410B-8D7B-34B4D2F7C4F0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419280" y="219456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3419280" y="429660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67C66DA-B9D4-405E-ABAD-7B9F9947EF1F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7172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2489400" y="2194560"/>
            <a:ext cx="17172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4292640" y="2194560"/>
            <a:ext cx="17172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85800" y="4296600"/>
            <a:ext cx="17172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2489400" y="4296600"/>
            <a:ext cx="17172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4292640" y="4296600"/>
            <a:ext cx="17172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EAD53B-D260-4FA0-96E3-DE4ED77B9FA5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EC89D8A-9486-45FF-8AAD-2D69376E75AC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A7BA863-B361-4FEF-889D-DAFB7849948B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2F4DB24-731B-4DD9-9B4C-CEAFE322B844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2602800" cy="40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3419280" y="2194560"/>
            <a:ext cx="2602800" cy="40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F143493-0796-4CD7-820E-A450558E5969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8EA75CE-85FB-427B-A86F-070E02744220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CE99CEF-6B79-4DCE-851F-6B5A9CBE23AC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3419280" y="2194560"/>
            <a:ext cx="2602800" cy="40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09DB302-597D-4E09-BAA8-25062A27FECF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CAA6512-2622-4DCB-A926-74B15D42C2D6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2602800" cy="40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3419280" y="219456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3419280" y="429660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8A35D45-6E4E-4F9A-936C-E5B958645620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19280" y="219456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33376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DB9787D-FE67-4EED-A628-2A23CD96AF1A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33376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85800" y="4296600"/>
            <a:ext cx="533376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24D9F1C-0BED-4D6E-939C-1249F5BB9A06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419280" y="219456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3419280" y="429660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6396D87-1A70-49AC-9888-72B421E22D47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7172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2489400" y="2194560"/>
            <a:ext cx="17172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4292640" y="2194560"/>
            <a:ext cx="17172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85800" y="4296600"/>
            <a:ext cx="17172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2489400" y="4296600"/>
            <a:ext cx="17172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4292640" y="4296600"/>
            <a:ext cx="17172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29A595F-DB66-4BA4-87C5-CDDC9C9E60C3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02DCF6-B62C-45E1-95CD-3E524851AD23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2602800" cy="40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419280" y="2194560"/>
            <a:ext cx="2602800" cy="40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0E11C33-2530-4ED3-90D0-0B12DC55195C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70F16C9-0675-4026-845C-EC464F7DA3B6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47565B-3BD4-4E71-B9B1-A655113A5598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419280" y="2194560"/>
            <a:ext cx="2602800" cy="40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5EC4147-F2BB-4E9E-97D3-29FCA8DAA35B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2602800" cy="40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419280" y="219456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419280" y="429660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C47A3F-7CD2-4E32-95FF-2469598CA24C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419280" y="2194560"/>
            <a:ext cx="260280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333760" cy="191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D56726C-1419-4F9F-B203-87AB685B7F8C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0-HD-TOP.png"/>
          <p:cNvPicPr/>
          <p:nvPr/>
        </p:nvPicPr>
        <p:blipFill>
          <a:blip r:embed="rId14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294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  <a:buNone/>
            </a:pPr>
            <a:r>
              <a:rPr lang="it-IT" sz="4000" b="0" strike="noStrike" cap="all" spc="-1">
                <a:solidFill>
                  <a:srgbClr val="FFFFFF"/>
                </a:solidFill>
                <a:latin typeface="Century Gothic"/>
              </a:rPr>
              <a:t>Fare clic per modificare lo stile del titolo dello schema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400" y="2183760"/>
            <a:ext cx="507960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5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800" b="0" strike="noStrike" spc="-1">
                <a:solidFill>
                  <a:srgbClr val="FFFFFF"/>
                </a:solidFill>
                <a:latin typeface="Century Gothic"/>
              </a:rPr>
              <a:t>Fare clic per modificare gli stili del testo dello schema</a:t>
            </a:r>
            <a:endParaRPr lang="en-US" sz="2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85800" y="3132720"/>
            <a:ext cx="5311440" cy="308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Fare clic per modificare gli stili del testo dello schema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FFFFFF"/>
                </a:solidFill>
                <a:latin typeface="Century Gothic"/>
              </a:rPr>
              <a:t>Secondo livello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FFFFFF"/>
                </a:solidFill>
                <a:latin typeface="Century Gothic"/>
              </a:rPr>
              <a:t>Terzo livello</a:t>
            </a: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FFFFFF"/>
                </a:solidFill>
                <a:latin typeface="Century Gothic"/>
              </a:rPr>
              <a:t>Quarto livello</a:t>
            </a:r>
            <a:endParaRPr lang="en-US" sz="1600" b="0" strike="noStrike" spc="-1">
              <a:solidFill>
                <a:srgbClr val="FFFFFF"/>
              </a:solidFill>
              <a:latin typeface="Century Gothic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FFFFFF"/>
                </a:solidFill>
                <a:latin typeface="Century Gothic"/>
              </a:rPr>
              <a:t>Quinto livello</a:t>
            </a:r>
            <a:endParaRPr lang="en-US" sz="16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400800" y="2183760"/>
            <a:ext cx="51051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5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800" b="0" strike="noStrike" spc="-1">
                <a:solidFill>
                  <a:srgbClr val="FFFFFF"/>
                </a:solidFill>
                <a:latin typeface="Century Gothic"/>
              </a:rPr>
              <a:t>Fare clic per modificare gli stili del testo dello schema</a:t>
            </a:r>
            <a:endParaRPr lang="en-US" sz="2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172200" y="3132720"/>
            <a:ext cx="5333760" cy="308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Fare clic per modificare gli stili del testo dello schema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FFFFFF"/>
                </a:solidFill>
                <a:latin typeface="Century Gothic"/>
              </a:rPr>
              <a:t>Secondo livello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FFFFFF"/>
                </a:solidFill>
                <a:latin typeface="Century Gothic"/>
              </a:rPr>
              <a:t>Terzo livello</a:t>
            </a: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FFFFFF"/>
                </a:solidFill>
                <a:latin typeface="Century Gothic"/>
              </a:rPr>
              <a:t>Quarto livello</a:t>
            </a:r>
            <a:endParaRPr lang="en-US" sz="1600" b="0" strike="noStrike" spc="-1">
              <a:solidFill>
                <a:srgbClr val="FFFFFF"/>
              </a:solidFill>
              <a:latin typeface="Century Gothic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FFFFFF"/>
                </a:solidFill>
                <a:latin typeface="Century Gothic"/>
              </a:rPr>
              <a:t>Quinto livello</a:t>
            </a:r>
            <a:endParaRPr lang="en-US" sz="16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dt" idx="1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it-IT" sz="1050" b="0" strike="noStrike" spc="-1">
                <a:solidFill>
                  <a:srgbClr val="FFFFFF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it-IT" sz="1050" b="0" strike="noStrike" spc="-1">
                <a:solidFill>
                  <a:srgbClr val="FFFFFF"/>
                </a:solidFill>
                <a:latin typeface="Century Gothic"/>
              </a:rPr>
              <a:t>&lt;data/ora&gt;</a:t>
            </a:r>
            <a:endParaRPr lang="it-IT" sz="1050" b="0" strike="noStrike" spc="-1"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ftr" idx="2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it-IT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8" name="PlaceHolder 8"/>
          <p:cNvSpPr>
            <a:spLocks noGrp="1"/>
          </p:cNvSpPr>
          <p:nvPr>
            <p:ph type="sldNum" idx="3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it-IT" sz="1050" b="0" strike="noStrike" spc="-1">
                <a:solidFill>
                  <a:srgbClr val="FFFFFF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A4B80D-BBE1-4E16-845B-4CD8F4CE1BCB}" type="slidenum">
              <a:rPr lang="it-IT" sz="1050" b="0" strike="noStrike" spc="-1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105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C0-HD-TOP.png"/>
          <p:cNvPicPr/>
          <p:nvPr/>
        </p:nvPicPr>
        <p:blipFill>
          <a:blip r:embed="rId14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  <a:buNone/>
            </a:pPr>
            <a:r>
              <a:rPr lang="it-IT" sz="4000" b="0" strike="noStrike" cap="all" spc="-1">
                <a:solidFill>
                  <a:srgbClr val="FFFFFF"/>
                </a:solidFill>
                <a:latin typeface="Century Gothic"/>
              </a:rPr>
              <a:t>Fare clic per modificare lo stile del titolo dello schema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Fare clic per modificare gli stili del testo dello schema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FFFFFF"/>
                </a:solidFill>
                <a:latin typeface="Century Gothic"/>
              </a:rPr>
              <a:t>Secondo livello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FFFFFF"/>
                </a:solidFill>
                <a:latin typeface="Century Gothic"/>
              </a:rPr>
              <a:t>Terzo livello</a:t>
            </a: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FFFFFF"/>
                </a:solidFill>
                <a:latin typeface="Century Gothic"/>
              </a:rPr>
              <a:t>Quarto livello</a:t>
            </a:r>
            <a:endParaRPr lang="en-US" sz="1600" b="0" strike="noStrike" spc="-1">
              <a:solidFill>
                <a:srgbClr val="FFFFFF"/>
              </a:solidFill>
              <a:latin typeface="Century Gothic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FFFFFF"/>
                </a:solidFill>
                <a:latin typeface="Century Gothic"/>
              </a:rPr>
              <a:t>Quinto livello</a:t>
            </a:r>
            <a:endParaRPr lang="en-US" sz="16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1722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Fare clic per modificare gli stili del testo dello schema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FFFFFF"/>
                </a:solidFill>
                <a:latin typeface="Century Gothic"/>
              </a:rPr>
              <a:t>Secondo livello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FFFFFF"/>
                </a:solidFill>
                <a:latin typeface="Century Gothic"/>
              </a:rPr>
              <a:t>Terzo livello</a:t>
            </a: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FFFFFF"/>
                </a:solidFill>
                <a:latin typeface="Century Gothic"/>
              </a:rPr>
              <a:t>Quarto livello</a:t>
            </a:r>
            <a:endParaRPr lang="en-US" sz="1600" b="0" strike="noStrike" spc="-1">
              <a:solidFill>
                <a:srgbClr val="FFFFFF"/>
              </a:solidFill>
              <a:latin typeface="Century Gothic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FFFFFF"/>
                </a:solidFill>
                <a:latin typeface="Century Gothic"/>
              </a:rPr>
              <a:t>Quinto livello</a:t>
            </a:r>
            <a:endParaRPr lang="en-US" sz="16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4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it-IT" sz="1050" b="0" strike="noStrike" spc="-1">
                <a:solidFill>
                  <a:srgbClr val="FFFFFF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it-IT" sz="1050" b="0" strike="noStrike" spc="-1">
                <a:solidFill>
                  <a:srgbClr val="FFFFFF"/>
                </a:solidFill>
                <a:latin typeface="Century Gothic"/>
              </a:rPr>
              <a:t>&lt;data/ora&gt;</a:t>
            </a:r>
            <a:endParaRPr lang="it-IT" sz="1050" b="0" strike="noStrike" spc="-1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5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it-IT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51" name="PlaceHolder 6"/>
          <p:cNvSpPr>
            <a:spLocks noGrp="1"/>
          </p:cNvSpPr>
          <p:nvPr>
            <p:ph type="sldNum" idx="6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it-IT" sz="1050" b="0" strike="noStrike" spc="-1">
                <a:solidFill>
                  <a:srgbClr val="FFFFFF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7B99603-6623-41C0-8D2B-0994296CDE0E}" type="slidenum">
              <a:rPr lang="it-IT" sz="1050" b="0" strike="noStrike" spc="-1">
                <a:solidFill>
                  <a:srgbClr val="FFFFFF"/>
                </a:solidFill>
                <a:latin typeface="Century Gothic"/>
              </a:rPr>
              <a:t>‹N›</a:t>
            </a:fld>
            <a:endParaRPr lang="it-IT" sz="105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588400" y="2433600"/>
            <a:ext cx="6386400" cy="871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it-IT" sz="2400" b="1" strike="noStrike" cap="all" spc="-1">
                <a:solidFill>
                  <a:srgbClr val="FFFFFF"/>
                </a:solidFill>
                <a:latin typeface="Arial"/>
              </a:rPr>
              <a:t>Dalla peste del 1630 al Covid19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 rot="10800000">
            <a:off x="-520200" y="1829160"/>
            <a:ext cx="168480" cy="45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0" name="Segnaposto contenuto 16"/>
          <p:cNvPicPr/>
          <p:nvPr/>
        </p:nvPicPr>
        <p:blipFill>
          <a:blip r:embed="rId2"/>
          <a:stretch/>
        </p:blipFill>
        <p:spPr>
          <a:xfrm>
            <a:off x="7835760" y="481320"/>
            <a:ext cx="2013120" cy="1632600"/>
          </a:xfrm>
          <a:prstGeom prst="rect">
            <a:avLst/>
          </a:prstGeom>
          <a:ln w="0">
            <a:solidFill>
              <a:srgbClr val="FFFF00"/>
            </a:solidFill>
          </a:ln>
        </p:spPr>
      </p:pic>
      <p:pic>
        <p:nvPicPr>
          <p:cNvPr id="91" name="Segnaposto contenuto 18"/>
          <p:cNvPicPr/>
          <p:nvPr/>
        </p:nvPicPr>
        <p:blipFill>
          <a:blip r:embed="rId3"/>
          <a:stretch/>
        </p:blipFill>
        <p:spPr>
          <a:xfrm>
            <a:off x="3260520" y="3193200"/>
            <a:ext cx="5042160" cy="2577960"/>
          </a:xfrm>
          <a:prstGeom prst="rect">
            <a:avLst/>
          </a:prstGeom>
          <a:ln w="0">
            <a:solidFill>
              <a:srgbClr val="FFFF00"/>
            </a:solidFill>
          </a:ln>
        </p:spPr>
      </p:pic>
      <p:pic>
        <p:nvPicPr>
          <p:cNvPr id="92" name="Immagine 20"/>
          <p:cNvPicPr/>
          <p:nvPr/>
        </p:nvPicPr>
        <p:blipFill>
          <a:blip r:embed="rId4"/>
          <a:stretch/>
        </p:blipFill>
        <p:spPr>
          <a:xfrm>
            <a:off x="1637280" y="418680"/>
            <a:ext cx="1902240" cy="1639800"/>
          </a:xfrm>
          <a:prstGeom prst="rect">
            <a:avLst/>
          </a:prstGeom>
          <a:ln w="0">
            <a:solidFill>
              <a:srgbClr val="FFFF00"/>
            </a:solidFill>
          </a:ln>
        </p:spPr>
      </p:pic>
      <p:sp>
        <p:nvSpPr>
          <p:cNvPr id="93" name="Rettangolo 21"/>
          <p:cNvSpPr/>
          <p:nvPr/>
        </p:nvSpPr>
        <p:spPr>
          <a:xfrm>
            <a:off x="3544920" y="6210360"/>
            <a:ext cx="4726440" cy="407520"/>
          </a:xfrm>
          <a:prstGeom prst="rect">
            <a:avLst/>
          </a:prstGeom>
          <a:solidFill>
            <a:schemeClr val="tx1"/>
          </a:solidFill>
          <a:ln>
            <a:noFill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800" b="1" strike="noStrike" spc="-1" dirty="0">
                <a:solidFill>
                  <a:srgbClr val="FFFFFF"/>
                </a:solidFill>
                <a:latin typeface="Century Gothic"/>
              </a:rPr>
              <a:t>Modena, 5 maggio 2022</a:t>
            </a:r>
            <a:endParaRPr lang="it-IT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764280"/>
            <a:ext cx="10820160" cy="10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it-IT" sz="2400" b="1" strike="noStrike" cap="all" spc="-1">
                <a:solidFill>
                  <a:srgbClr val="FFFFFF"/>
                </a:solidFill>
                <a:latin typeface="Century Gothic"/>
              </a:rPr>
              <a:t>Le tappe del percorso 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85800" y="1941480"/>
            <a:ext cx="4293720" cy="4712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1800" b="1" strike="noStrike" spc="-1" dirty="0">
                <a:solidFill>
                  <a:srgbClr val="FFFFFF"/>
                </a:solidFill>
                <a:latin typeface="Century Gothic"/>
              </a:rPr>
              <a:t>L’ARCHIVIO STORICO DEL COMUNE DI MODENA</a:t>
            </a: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1800" b="0" i="1" strike="noStrike" spc="-1" dirty="0">
                <a:solidFill>
                  <a:srgbClr val="FFFFFF"/>
                </a:solidFill>
                <a:latin typeface="Century Gothic"/>
              </a:rPr>
              <a:t>Il MAGISTRATO DI SANITA’</a:t>
            </a: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1800" b="0" i="1" strike="noStrike" spc="-1" dirty="0">
                <a:solidFill>
                  <a:srgbClr val="FFFFFF"/>
                </a:solidFill>
                <a:latin typeface="Century Gothic"/>
              </a:rPr>
              <a:t>LA CRONACA SPACCINI</a:t>
            </a: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6" name="Segnaposto contenuto 6"/>
          <p:cNvPicPr/>
          <p:nvPr/>
        </p:nvPicPr>
        <p:blipFill>
          <a:blip r:embed="rId2"/>
          <a:stretch/>
        </p:blipFill>
        <p:spPr>
          <a:xfrm>
            <a:off x="1238040" y="3429000"/>
            <a:ext cx="2405160" cy="2904480"/>
          </a:xfrm>
          <a:prstGeom prst="rect">
            <a:avLst/>
          </a:prstGeom>
          <a:ln w="0">
            <a:solidFill>
              <a:srgbClr val="FFFF00"/>
            </a:solidFill>
          </a:ln>
        </p:spPr>
      </p:pic>
      <p:sp>
        <p:nvSpPr>
          <p:cNvPr id="97" name="Rettangolo 7"/>
          <p:cNvSpPr/>
          <p:nvPr/>
        </p:nvSpPr>
        <p:spPr>
          <a:xfrm>
            <a:off x="5781711" y="1941480"/>
            <a:ext cx="5180594" cy="3959502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L’ARCHIVIO DI STATO DI MODENA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CANCELLERIA DEL BUON GOVERNO – SANITA’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CARTEGGIO AMBASCIATORI – MILANO</a:t>
            </a:r>
            <a:endParaRPr lang="it-IT" i="1" spc="-1" dirty="0">
              <a:solidFill>
                <a:schemeClr val="bg1"/>
              </a:solidFill>
              <a:effectLst/>
              <a:latin typeface="Arial"/>
              <a:ea typeface="Times New Roman" panose="02020603050405020304" pitchFamily="18" charset="0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</p:txBody>
      </p:sp>
      <p:pic>
        <p:nvPicPr>
          <p:cNvPr id="98" name="Immagine 4"/>
          <p:cNvPicPr/>
          <p:nvPr/>
        </p:nvPicPr>
        <p:blipFill>
          <a:blip r:embed="rId3"/>
          <a:stretch/>
        </p:blipFill>
        <p:spPr>
          <a:xfrm>
            <a:off x="6680514" y="3583858"/>
            <a:ext cx="3471480" cy="274962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764280"/>
            <a:ext cx="10820160" cy="1092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it-IT" sz="2400" b="1" strike="noStrike" cap="all" spc="-1">
                <a:solidFill>
                  <a:srgbClr val="FFFFFF"/>
                </a:solidFill>
                <a:latin typeface="Century Gothic"/>
              </a:rPr>
              <a:t>IL CONFRONTO TRA IERI ED OGGI 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LA FEDE DI SANITA’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1722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IL GREEN PASS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2" name="Immagine 5"/>
          <p:cNvPicPr/>
          <p:nvPr/>
        </p:nvPicPr>
        <p:blipFill>
          <a:blip r:embed="rId2"/>
          <a:stretch/>
        </p:blipFill>
        <p:spPr>
          <a:xfrm>
            <a:off x="1350360" y="3014280"/>
            <a:ext cx="4026600" cy="2863800"/>
          </a:xfrm>
          <a:prstGeom prst="rect">
            <a:avLst/>
          </a:prstGeom>
          <a:ln w="0">
            <a:solidFill>
              <a:srgbClr val="FFFF00"/>
            </a:solidFill>
          </a:ln>
        </p:spPr>
      </p:pic>
      <p:graphicFrame>
        <p:nvGraphicFramePr>
          <p:cNvPr id="103" name="Oggetto 102"/>
          <p:cNvGraphicFramePr/>
          <p:nvPr/>
        </p:nvGraphicFramePr>
        <p:xfrm>
          <a:off x="7596720" y="2674080"/>
          <a:ext cx="2741760" cy="35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AcroExch.Document.DC">
                  <p:embed/>
                </p:oleObj>
              </mc:Choice>
              <mc:Fallback>
                <p:oleObj r:id="rId3" imgW="0" imgH="0" progId="AcroExch.Document.DC">
                  <p:embed/>
                  <p:pic>
                    <p:nvPicPr>
                      <p:cNvPr id="103" name="Oggetto 102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7596720" y="2674080"/>
                        <a:ext cx="2741760" cy="3544200"/>
                      </a:xfrm>
                      <a:prstGeom prst="rect">
                        <a:avLst/>
                      </a:prstGeom>
                      <a:ln w="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" name="Immagine 104"/>
          <p:cNvPicPr/>
          <p:nvPr/>
        </p:nvPicPr>
        <p:blipFill>
          <a:blip r:embed="rId4"/>
          <a:stretch/>
        </p:blipFill>
        <p:spPr>
          <a:xfrm>
            <a:off x="7594560" y="2666880"/>
            <a:ext cx="2730600" cy="3543480"/>
          </a:xfrm>
          <a:prstGeom prst="rect">
            <a:avLst/>
          </a:prstGeom>
          <a:ln w="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48640" y="421920"/>
            <a:ext cx="10957320" cy="94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it-IT" sz="2400" b="1" strike="noStrike" cap="all" spc="-1">
                <a:solidFill>
                  <a:srgbClr val="FFFFFF"/>
                </a:solidFill>
                <a:latin typeface="Century Gothic"/>
              </a:rPr>
              <a:t>IL CONFRONTO TRA IERI ED OGGI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85800" y="1575720"/>
            <a:ext cx="4466520" cy="4853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PROIBIZIONI E DIVIETI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FFFFFF"/>
                </a:solidFill>
                <a:latin typeface="Century Gothic"/>
              </a:rPr>
              <a:t>LE CATEGORIE COLPITE: ACCOGLIENZA E TRASPORTI</a:t>
            </a: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8" name="Segnaposto contenuto 9"/>
          <p:cNvPicPr/>
          <p:nvPr/>
        </p:nvPicPr>
        <p:blipFill>
          <a:blip r:embed="rId2"/>
          <a:stretch/>
        </p:blipFill>
        <p:spPr>
          <a:xfrm>
            <a:off x="1076400" y="2687040"/>
            <a:ext cx="2708280" cy="3611160"/>
          </a:xfrm>
          <a:prstGeom prst="rect">
            <a:avLst/>
          </a:prstGeom>
          <a:ln w="0">
            <a:solidFill>
              <a:srgbClr val="FFC000"/>
            </a:solidFill>
          </a:ln>
        </p:spPr>
      </p:pic>
      <p:sp>
        <p:nvSpPr>
          <p:cNvPr id="109" name="Rettangolo 11"/>
          <p:cNvSpPr/>
          <p:nvPr/>
        </p:nvSpPr>
        <p:spPr>
          <a:xfrm>
            <a:off x="5458320" y="1575720"/>
            <a:ext cx="5106240" cy="42314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 IL LOCKDOWN</a:t>
            </a: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9 MARZO 2020</a:t>
            </a: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</p:txBody>
      </p:sp>
      <p:pic>
        <p:nvPicPr>
          <p:cNvPr id="110" name="Picture 2" descr="LOCKDOWN ITALIA visto dalla Stampa Estera | Musei Capitolini"/>
          <p:cNvPicPr/>
          <p:nvPr/>
        </p:nvPicPr>
        <p:blipFill>
          <a:blip r:embed="rId3"/>
          <a:stretch/>
        </p:blipFill>
        <p:spPr>
          <a:xfrm>
            <a:off x="6095880" y="2673000"/>
            <a:ext cx="4162680" cy="2433240"/>
          </a:xfrm>
          <a:prstGeom prst="rect">
            <a:avLst/>
          </a:prstGeom>
          <a:ln w="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0160" y="378720"/>
            <a:ext cx="10675800" cy="1280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it-IT" sz="2400" b="1" strike="noStrike" cap="all" spc="-1">
                <a:solidFill>
                  <a:srgbClr val="FFFFFF"/>
                </a:solidFill>
                <a:latin typeface="Century Gothic"/>
              </a:rPr>
              <a:t>IL CONFRONTO TRA IERI ED OGGI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85800" y="1870920"/>
            <a:ext cx="3913920" cy="4347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I RIMEDI E LA MEDICINA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13" name="Segnaposto contenuto 5"/>
          <p:cNvPicPr/>
          <p:nvPr/>
        </p:nvPicPr>
        <p:blipFill>
          <a:blip r:embed="rId2"/>
          <a:stretch/>
        </p:blipFill>
        <p:spPr>
          <a:xfrm>
            <a:off x="998640" y="2544840"/>
            <a:ext cx="3024360" cy="3884400"/>
          </a:xfrm>
          <a:prstGeom prst="rect">
            <a:avLst/>
          </a:prstGeom>
          <a:ln w="0">
            <a:solidFill>
              <a:srgbClr val="FFC000"/>
            </a:solidFill>
          </a:ln>
        </p:spPr>
      </p:pic>
      <p:sp>
        <p:nvSpPr>
          <p:cNvPr id="114" name="Rettangolo 6"/>
          <p:cNvSpPr/>
          <p:nvPr/>
        </p:nvSpPr>
        <p:spPr>
          <a:xfrm>
            <a:off x="9203040" y="3348000"/>
            <a:ext cx="1809000" cy="24130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</p:txBody>
      </p:sp>
      <p:pic>
        <p:nvPicPr>
          <p:cNvPr id="115" name="Picture 2" descr="Vaccini Covid. Sputnik: come funziona, perché non arriva. E su cosa puntano  i russi - la Repubblica"/>
          <p:cNvPicPr/>
          <p:nvPr/>
        </p:nvPicPr>
        <p:blipFill>
          <a:blip r:embed="rId3"/>
          <a:stretch/>
        </p:blipFill>
        <p:spPr>
          <a:xfrm>
            <a:off x="6234840" y="3248640"/>
            <a:ext cx="4003560" cy="2413080"/>
          </a:xfrm>
          <a:prstGeom prst="rect">
            <a:avLst/>
          </a:prstGeom>
          <a:ln w="0">
            <a:solidFill>
              <a:srgbClr val="FFC000"/>
            </a:solidFill>
          </a:ln>
        </p:spPr>
      </p:pic>
      <p:sp>
        <p:nvSpPr>
          <p:cNvPr id="116" name="Rettangolo 8"/>
          <p:cNvSpPr/>
          <p:nvPr/>
        </p:nvSpPr>
        <p:spPr>
          <a:xfrm>
            <a:off x="6836760" y="1870920"/>
            <a:ext cx="2799000" cy="40752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308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I VACCINI</a:t>
            </a:r>
            <a:endParaRPr lang="it-IT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01720" y="478440"/>
            <a:ext cx="10703880" cy="1026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it-IT" sz="2400" b="1" strike="noStrike" cap="all" spc="-1">
                <a:solidFill>
                  <a:srgbClr val="FFFFFF"/>
                </a:solidFill>
                <a:latin typeface="Century Gothic"/>
              </a:rPr>
              <a:t>IL CONFRONTO TRA IERI ED OGGI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85800" y="1913040"/>
            <a:ext cx="4603320" cy="4305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«Del governo della peste» – L.A.Muratori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19" name="Segnaposto contenuto 9"/>
          <p:cNvPicPr/>
          <p:nvPr/>
        </p:nvPicPr>
        <p:blipFill>
          <a:blip r:embed="rId2"/>
          <a:stretch/>
        </p:blipFill>
        <p:spPr>
          <a:xfrm>
            <a:off x="981360" y="2819880"/>
            <a:ext cx="3477960" cy="3398400"/>
          </a:xfrm>
          <a:prstGeom prst="rect">
            <a:avLst/>
          </a:prstGeom>
          <a:ln w="0">
            <a:solidFill>
              <a:srgbClr val="FFC000"/>
            </a:solidFill>
          </a:ln>
        </p:spPr>
      </p:pic>
      <p:sp>
        <p:nvSpPr>
          <p:cNvPr id="120" name="Rettangolo 10"/>
          <p:cNvSpPr/>
          <p:nvPr/>
        </p:nvSpPr>
        <p:spPr>
          <a:xfrm>
            <a:off x="7263720" y="1752120"/>
            <a:ext cx="4007880" cy="410832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SLOGAN DI OGGI</a:t>
            </a: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</p:txBody>
      </p:sp>
      <p:pic>
        <p:nvPicPr>
          <p:cNvPr id="121" name="Picture 2" descr="Geanina Chioralia – Andrà tutto bene, raccontiamo il nostro lavoro al tempo  del coronavirus Cipss cooperativa sociale - Narni"/>
          <p:cNvPicPr/>
          <p:nvPr/>
        </p:nvPicPr>
        <p:blipFill>
          <a:blip r:embed="rId3"/>
          <a:stretch/>
        </p:blipFill>
        <p:spPr>
          <a:xfrm>
            <a:off x="7263720" y="3235680"/>
            <a:ext cx="3254400" cy="2222280"/>
          </a:xfrm>
          <a:prstGeom prst="rect">
            <a:avLst/>
          </a:prstGeom>
          <a:ln w="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464400"/>
            <a:ext cx="10820160" cy="108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it-IT" sz="2400" b="1" strike="noStrike" cap="all" spc="-1">
                <a:solidFill>
                  <a:srgbClr val="FFFFFF"/>
                </a:solidFill>
                <a:latin typeface="Century Gothic"/>
              </a:rPr>
              <a:t>TRACCE STORICHE IN CITTA’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291960" y="1814760"/>
            <a:ext cx="4842360" cy="4403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CHIESA DEL VOTO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172200" y="1814760"/>
            <a:ext cx="5333760" cy="4403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PALA DELLA PESTE – L.LANA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25" name="Picture 2" descr="Chiesa del Voto (Modena) - Bologna + Modena Art &amp; Culture App"/>
          <p:cNvPicPr/>
          <p:nvPr/>
        </p:nvPicPr>
        <p:blipFill>
          <a:blip r:embed="rId2"/>
          <a:stretch/>
        </p:blipFill>
        <p:spPr>
          <a:xfrm>
            <a:off x="685800" y="3025440"/>
            <a:ext cx="3435840" cy="2563560"/>
          </a:xfrm>
          <a:prstGeom prst="rect">
            <a:avLst/>
          </a:prstGeom>
          <a:ln w="0">
            <a:solidFill>
              <a:srgbClr val="FFC000"/>
            </a:solidFill>
          </a:ln>
        </p:spPr>
      </p:pic>
      <p:pic>
        <p:nvPicPr>
          <p:cNvPr id="126" name="Immagine 5"/>
          <p:cNvPicPr/>
          <p:nvPr/>
        </p:nvPicPr>
        <p:blipFill>
          <a:blip r:embed="rId3"/>
          <a:stretch/>
        </p:blipFill>
        <p:spPr>
          <a:xfrm>
            <a:off x="7174440" y="2521440"/>
            <a:ext cx="2559960" cy="3571920"/>
          </a:xfrm>
          <a:prstGeom prst="rect">
            <a:avLst/>
          </a:prstGeom>
          <a:ln w="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407880"/>
            <a:ext cx="10820160" cy="1096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it-IT" sz="2400" b="1" strike="noStrike" cap="all" spc="-1">
                <a:solidFill>
                  <a:srgbClr val="FFFFFF"/>
                </a:solidFill>
                <a:latin typeface="Century Gothic"/>
              </a:rPr>
              <a:t>TRACCE STORICHE IN CITTA’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85800" y="1870920"/>
            <a:ext cx="5333760" cy="4347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PALAZZO COMUNALE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29" name="Segnaposto contenuto 5"/>
          <p:cNvPicPr/>
          <p:nvPr/>
        </p:nvPicPr>
        <p:blipFill>
          <a:blip r:embed="rId2"/>
          <a:stretch/>
        </p:blipFill>
        <p:spPr>
          <a:xfrm>
            <a:off x="685800" y="2742480"/>
            <a:ext cx="3421440" cy="2900880"/>
          </a:xfrm>
          <a:prstGeom prst="rect">
            <a:avLst/>
          </a:prstGeom>
          <a:ln w="0">
            <a:solidFill>
              <a:srgbClr val="FFC000"/>
            </a:solidFill>
          </a:ln>
        </p:spPr>
      </p:pic>
      <p:sp>
        <p:nvSpPr>
          <p:cNvPr id="130" name="Rettangolo 6"/>
          <p:cNvSpPr/>
          <p:nvPr/>
        </p:nvSpPr>
        <p:spPr>
          <a:xfrm>
            <a:off x="6653880" y="1772640"/>
            <a:ext cx="4473000" cy="44456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FFFFFF"/>
                </a:solidFill>
                <a:latin typeface="Century Gothic"/>
              </a:rPr>
              <a:t>VIA CARTERIA – SAN BARNABA</a:t>
            </a: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2200" b="0" strike="noStrike" spc="-1">
              <a:latin typeface="Arial"/>
            </a:endParaRPr>
          </a:p>
        </p:txBody>
      </p:sp>
      <p:pic>
        <p:nvPicPr>
          <p:cNvPr id="131" name="Immagine 8"/>
          <p:cNvPicPr/>
          <p:nvPr/>
        </p:nvPicPr>
        <p:blipFill>
          <a:blip r:embed="rId3"/>
          <a:stretch/>
        </p:blipFill>
        <p:spPr>
          <a:xfrm>
            <a:off x="7003800" y="2946960"/>
            <a:ext cx="4082760" cy="2696400"/>
          </a:xfrm>
          <a:prstGeom prst="rect">
            <a:avLst/>
          </a:prstGeom>
          <a:ln w="0">
            <a:solidFill>
              <a:srgbClr val="FFC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125</TotalTime>
  <Words>142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Times New Roman</vt:lpstr>
      <vt:lpstr>Office Theme</vt:lpstr>
      <vt:lpstr>Office Theme</vt:lpstr>
      <vt:lpstr>AcroExch.Document.DC</vt:lpstr>
      <vt:lpstr>Dalla peste del 1630 al Covid19</vt:lpstr>
      <vt:lpstr>Le tappe del percorso </vt:lpstr>
      <vt:lpstr>IL CONFRONTO TRA IERI ED OGGI </vt:lpstr>
      <vt:lpstr>IL CONFRONTO TRA IERI ED OGGI</vt:lpstr>
      <vt:lpstr>IL CONFRONTO TRA IERI ED OGGI</vt:lpstr>
      <vt:lpstr>IL CONFRONTO TRA IERI ED OGGI</vt:lpstr>
      <vt:lpstr>TRACCE STORICHE IN CITTA’</vt:lpstr>
      <vt:lpstr>TRACCE STORICHE IN CITTA’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segretario.generale@outlook.it</dc:creator>
  <dc:description/>
  <cp:lastModifiedBy>Cristoni Manuela</cp:lastModifiedBy>
  <cp:revision>23</cp:revision>
  <dcterms:created xsi:type="dcterms:W3CDTF">2021-11-14T09:04:07Z</dcterms:created>
  <dcterms:modified xsi:type="dcterms:W3CDTF">2022-05-05T08:01:58Z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8</vt:i4>
  </property>
</Properties>
</file>