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EB Garamond SemiBold"/>
      <p:regular r:id="rId11"/>
      <p:bold r:id="rId12"/>
      <p:italic r:id="rId13"/>
      <p:boldItalic r:id="rId14"/>
    </p:embeddedFont>
    <p:embeddedFont>
      <p:font typeface="EB 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SemiBold-regular.fntdata"/><Relationship Id="rId10" Type="http://schemas.openxmlformats.org/officeDocument/2006/relationships/slide" Target="slides/slide6.xml"/><Relationship Id="rId13" Type="http://schemas.openxmlformats.org/officeDocument/2006/relationships/font" Target="fonts/EBGaramondSemiBold-italic.fntdata"/><Relationship Id="rId12" Type="http://schemas.openxmlformats.org/officeDocument/2006/relationships/font" Target="fonts/EBGaramond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BGaramond-regular.fntdata"/><Relationship Id="rId14" Type="http://schemas.openxmlformats.org/officeDocument/2006/relationships/font" Target="fonts/EBGaramondSemiBold-boldItalic.fntdata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EBGaramon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f922cb0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f922cb0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f922cb0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f922cb0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f922cb0f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f922cb0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f922cb0f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f922cb0f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f922cb0f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f922cb0f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01775"/>
            <a:ext cx="8520600" cy="168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>
                <a:solidFill>
                  <a:srgbClr val="FF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PARITA’ DI GENERE NELLA FAMIGLIA</a:t>
            </a:r>
            <a:endParaRPr sz="4000">
              <a:solidFill>
                <a:srgbClr val="FF0000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472125"/>
            <a:ext cx="8520600" cy="3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52528"/>
              <a:buNone/>
            </a:pPr>
            <a:r>
              <a:rPr lang="it" sz="1779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GADWIN ATIENZA, ELEONORA SAVIGNI, ELENA VIGNALI</a:t>
            </a:r>
            <a:endParaRPr sz="128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flipH="1" rot="5400000">
            <a:off x="8163900" y="416340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flipH="1">
            <a:off x="8115300" y="0"/>
            <a:ext cx="10287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rot="-5400000">
            <a:off x="0" y="4212000"/>
            <a:ext cx="931500" cy="9315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731250"/>
            <a:ext cx="8520600" cy="3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Tutti sappiamo fare stereotipi, ma cos’è per definizione lo </a:t>
            </a:r>
            <a:r>
              <a:rPr b="1" i="1" lang="it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stereotipo</a:t>
            </a:r>
            <a:r>
              <a:rPr lang="it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?</a:t>
            </a:r>
            <a:endParaRPr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In psicologia, lo stereotipo, è qualsiasi opinione rigidamente precostituita e generalizzata, cioè non acquisita sulla base di un’esperienza diretta e che prescinde dalla valutazione dei singoli casi, è un espressione, detto proverbiale o singola parola nella quale si riflettono pregiudizi e opinioni negative con riferimento a persone, gruppi sociali, etnici o professionali.</a:t>
            </a:r>
            <a:endParaRPr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Invece cos’è la </a:t>
            </a:r>
            <a:r>
              <a:rPr b="1" i="1" lang="it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parità di genere</a:t>
            </a:r>
            <a:r>
              <a:rPr lang="it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?</a:t>
            </a:r>
            <a:endParaRPr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L’uguaglianza di genere, conosciuta anche come parità tra i sessi, parità di genere, uguaglianza sessuale o uguaglianza dei generi, è una condizione nella quale le persone ricevono pari trattamenti, con uguale facilità di accesso a risorse e opportunità, indipendentemente dal genere, a meno che non ci sia una valida ragione biologica per un trattamento diverso.</a:t>
            </a:r>
            <a:endParaRPr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flipH="1" rot="5400000">
            <a:off x="8163900" y="416340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flipH="1">
            <a:off x="8115300" y="0"/>
            <a:ext cx="10287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rot="-5400000">
            <a:off x="0" y="4212000"/>
            <a:ext cx="931500" cy="9315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IMMAGINE DELL’ARCHIVIO </a:t>
            </a:r>
            <a:endParaRPr>
              <a:solidFill>
                <a:srgbClr val="FF0000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536825" y="1853600"/>
            <a:ext cx="2394300" cy="3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9918"/>
          <a:stretch/>
        </p:blipFill>
        <p:spPr>
          <a:xfrm>
            <a:off x="2776275" y="1181600"/>
            <a:ext cx="3591452" cy="36565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0" y="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 flipH="1" rot="5400000">
            <a:off x="8163900" y="416340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 flipH="1">
            <a:off x="8115300" y="0"/>
            <a:ext cx="10287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rot="-5400000">
            <a:off x="0" y="4212000"/>
            <a:ext cx="931500" cy="9315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521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IMMAGINI DELLE FAMIGLIE NEL XXI SECOLO</a:t>
            </a:r>
            <a:endParaRPr>
              <a:solidFill>
                <a:srgbClr val="FF0000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902450" y="2571750"/>
            <a:ext cx="71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E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925" y="1513736"/>
            <a:ext cx="3499750" cy="27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725" y="1431325"/>
            <a:ext cx="4443650" cy="29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0" y="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 flipH="1" rot="5400000">
            <a:off x="8163900" y="416340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 flipH="1">
            <a:off x="8115300" y="0"/>
            <a:ext cx="10287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 rot="-5400000">
            <a:off x="0" y="4212000"/>
            <a:ext cx="931500" cy="9315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5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MODULO GOOGLE</a:t>
            </a:r>
            <a:endParaRPr>
              <a:solidFill>
                <a:srgbClr val="FF0000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0" y="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 flipH="1" rot="5400000">
            <a:off x="8163900" y="416340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 flipH="1">
            <a:off x="8115300" y="0"/>
            <a:ext cx="10287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 rot="-5400000">
            <a:off x="0" y="4212000"/>
            <a:ext cx="931500" cy="9315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11916" l="0" r="0" t="10905"/>
          <a:stretch/>
        </p:blipFill>
        <p:spPr>
          <a:xfrm>
            <a:off x="1646797" y="1028705"/>
            <a:ext cx="2314575" cy="362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22400" l="0" r="0" t="25540"/>
          <a:stretch/>
        </p:blipFill>
        <p:spPr>
          <a:xfrm>
            <a:off x="4881066" y="1502800"/>
            <a:ext cx="2314524" cy="267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21404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ISTOGRAMMA e TABELLA EXCEL</a:t>
            </a:r>
            <a:endParaRPr>
              <a:solidFill>
                <a:srgbClr val="FF0000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0" y="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 flipH="1" rot="5400000">
            <a:off x="8163900" y="4163400"/>
            <a:ext cx="9315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 flipH="1">
            <a:off x="8115300" y="0"/>
            <a:ext cx="1028700" cy="1028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 rot="-5400000">
            <a:off x="0" y="4212000"/>
            <a:ext cx="931500" cy="9315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6557" r="8169" t="37185"/>
          <a:stretch/>
        </p:blipFill>
        <p:spPr>
          <a:xfrm>
            <a:off x="1964192" y="1141775"/>
            <a:ext cx="5215626" cy="307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