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7"/>
  </p:notesMasterIdLst>
  <p:sldIdLst>
    <p:sldId id="337" r:id="rId5"/>
    <p:sldId id="408" r:id="rId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ECEB"/>
    <a:srgbClr val="26231E"/>
    <a:srgbClr val="000000"/>
    <a:srgbClr val="BAB4CB"/>
    <a:srgbClr val="F0F5E7"/>
    <a:srgbClr val="E2ECCE"/>
    <a:srgbClr val="FDF8C6"/>
    <a:srgbClr val="CFD4EA"/>
    <a:srgbClr val="BFA2A2"/>
    <a:srgbClr val="FFF6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48" autoAdjust="0"/>
    <p:restoredTop sz="90735" autoAdjust="0"/>
  </p:normalViewPr>
  <p:slideViewPr>
    <p:cSldViewPr snapToObjects="1">
      <p:cViewPr varScale="1">
        <p:scale>
          <a:sx n="36" d="100"/>
          <a:sy n="36" d="100"/>
        </p:scale>
        <p:origin x="230" y="38"/>
      </p:cViewPr>
      <p:guideLst>
        <p:guide orient="horz" pos="4320"/>
        <p:guide pos="7680"/>
      </p:guideLst>
    </p:cSldViewPr>
  </p:slideViewPr>
  <p:notesTextViewPr>
    <p:cViewPr>
      <p:scale>
        <a:sx n="100" d="100"/>
        <a:sy n="100" d="100"/>
      </p:scale>
      <p:origin x="0" y="0"/>
    </p:cViewPr>
  </p:notesTextViewPr>
  <p:sorterViewPr>
    <p:cViewPr>
      <p:scale>
        <a:sx n="50" d="100"/>
        <a:sy n="50" d="100"/>
      </p:scale>
      <p:origin x="0" y="100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86278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a:defRPr sz="3600"/>
            </a:lvl1pPr>
          </a:lstStyle>
          <a:p>
            <a:r>
              <a:t>Autore e data</a:t>
            </a:r>
          </a:p>
        </p:txBody>
      </p:sp>
      <p:sp>
        <p:nvSpPr>
          <p:cNvPr id="12" name="Titolo presentazione"/>
          <p:cNvSpPr txBox="1">
            <a:spLocks noGrp="1"/>
          </p:cNvSpPr>
          <p:nvPr>
            <p:ph type="title" hasCustomPrompt="1"/>
          </p:nvPr>
        </p:nvSpPr>
        <p:spPr>
          <a:prstGeom prst="rect">
            <a:avLst/>
          </a:prstGeom>
        </p:spPr>
        <p:txBody>
          <a:bodyPr/>
          <a:lstStyle/>
          <a:p>
            <a:r>
              <a:t>Titolo presentazione</a:t>
            </a:r>
          </a:p>
        </p:txBody>
      </p:sp>
      <p:sp>
        <p:nvSpPr>
          <p:cNvPr id="13" name="Corpo livello uno…"/>
          <p:cNvSpPr txBox="1">
            <a:spLocks noGrp="1"/>
          </p:cNvSpPr>
          <p:nvPr>
            <p:ph type="body" sz="quarter" idx="1" hasCustomPrompt="1"/>
          </p:nvPr>
        </p:nvSpPr>
        <p:spPr>
          <a:prstGeom prst="rect">
            <a:avLst/>
          </a:prstGeom>
        </p:spPr>
        <p:txBody>
          <a:body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pPr/>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olo presentazione"/>
          <p:cNvSpPr txBox="1">
            <a:spLocks noGrp="1"/>
          </p:cNvSpPr>
          <p:nvPr>
            <p:ph type="title"/>
          </p:nvPr>
        </p:nvSpPr>
        <p:spPr>
          <a:xfrm>
            <a:off x="1206496" y="2574991"/>
            <a:ext cx="21971004" cy="4648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50800" tIns="50800" rIns="50800" bIns="50800" anchor="b">
            <a:normAutofit/>
          </a:bodyPr>
          <a:lstStyle/>
          <a:p>
            <a:r>
              <a:t>Titolo presentazione</a:t>
            </a:r>
          </a:p>
        </p:txBody>
      </p:sp>
      <p:sp>
        <p:nvSpPr>
          <p:cNvPr id="3" name="Corpo livello uno…"/>
          <p:cNvSpPr txBox="1">
            <a:spLocks noGrp="1"/>
          </p:cNvSpPr>
          <p:nvPr>
            <p:ph type="body" idx="1"/>
          </p:nvPr>
        </p:nvSpPr>
        <p:spPr>
          <a:xfrm>
            <a:off x="1201342" y="7223190"/>
            <a:ext cx="21971001" cy="190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lIns="50800" tIns="50800" rIns="50800" bIns="50800">
            <a:normAutofit/>
          </a:bodyPr>
          <a:lstStyle/>
          <a:p>
            <a:r>
              <a:t>Sottotitolo presentazione</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rPr/>
              <a:pPr/>
              <a:t>‹N›</a:t>
            </a:fld>
            <a:endParaRPr/>
          </a:p>
        </p:txBody>
      </p:sp>
    </p:spTree>
  </p:cSld>
  <p:clrMap bg1="lt1" tx1="dk1" bg2="lt2" tx2="dk2" accent1="accent1" accent2="accent2" accent3="accent3" accent4="accent4" accent5="accent5" accent6="accent6" hlink="hlink" folHlink="folHlink"/>
  <p:sldLayoutIdLst>
    <p:sldLayoutId id="2147483649" r:id="rId1"/>
  </p:sldLayoutIdLst>
  <p:transition spd="med"/>
  <p:txStyles>
    <p:title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9pPr>
    </p:titleStyle>
    <p:body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5pPr>
      <a:lvl6pPr marL="0" marR="0" indent="22860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6pPr>
      <a:lvl7pPr marL="0" marR="0" indent="27432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7pPr>
      <a:lvl8pPr marL="0" marR="0" indent="32004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8pPr>
      <a:lvl9pPr marL="0" marR="0" indent="3657600" algn="l" defTabSz="825500" rtl="0" latinLnBrk="0">
        <a:lnSpc>
          <a:spcPct val="100000"/>
        </a:lnSpc>
        <a:spcBef>
          <a:spcPts val="0"/>
        </a:spcBef>
        <a:spcAft>
          <a:spcPts val="0"/>
        </a:spcAft>
        <a:buClrTx/>
        <a:buSzTx/>
        <a:buFontTx/>
        <a:buNone/>
        <a:tabLst/>
        <a:defRPr sz="5500" b="1"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image" Target="../media/image16.jpeg"/><Relationship Id="rId16"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5" Type="http://schemas.openxmlformats.org/officeDocument/2006/relationships/image" Target="../media/image29.jpeg"/><Relationship Id="rId23" Type="http://schemas.openxmlformats.org/officeDocument/2006/relationships/image" Target="../media/image34.pn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jpe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65.pd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905511" y="1736997"/>
            <a:ext cx="3191235" cy="3204000"/>
          </a:xfrm>
          <a:prstGeom prst="rect">
            <a:avLst/>
          </a:prstGeom>
        </p:spPr>
      </p:pic>
      <p:pic>
        <p:nvPicPr>
          <p:cNvPr id="17" name="Immagine 16">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096746" y="1737000"/>
            <a:ext cx="3120747" cy="3204000"/>
          </a:xfrm>
          <a:prstGeom prst="rect">
            <a:avLst/>
          </a:prstGeom>
        </p:spPr>
      </p:pic>
      <p:pic>
        <p:nvPicPr>
          <p:cNvPr id="19" name="Immagine 1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1217493" y="1736991"/>
            <a:ext cx="3183653" cy="3204000"/>
          </a:xfrm>
          <a:prstGeom prst="rect">
            <a:avLst/>
          </a:prstGeom>
        </p:spPr>
      </p:pic>
      <p:pic>
        <p:nvPicPr>
          <p:cNvPr id="20" name="Immagine 19">
            <a:extLst>
              <a:ext uri="{C183D7F6-B498-43B3-948B-1728B52AA6E4}">
                <adec:decorative xmlns:adec="http://schemas.microsoft.com/office/drawing/2017/decorative" val="1"/>
              </a:ext>
            </a:extLst>
          </p:cNvPr>
          <p:cNvPicPr>
            <a:picLocks noChangeAspect="1"/>
          </p:cNvPicPr>
          <p:nvPr/>
        </p:nvPicPr>
        <p:blipFill>
          <a:blip r:embed="rId6"/>
          <a:srcRect r="1741"/>
          <a:stretch>
            <a:fillRect/>
          </a:stretch>
        </p:blipFill>
        <p:spPr>
          <a:xfrm>
            <a:off x="14952345" y="4941002"/>
            <a:ext cx="3066858" cy="3203999"/>
          </a:xfrm>
          <a:prstGeom prst="rect">
            <a:avLst/>
          </a:prstGeom>
        </p:spPr>
      </p:pic>
      <p:pic>
        <p:nvPicPr>
          <p:cNvPr id="26" name="Immagine 25">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1837065" y="1737000"/>
            <a:ext cx="3068446" cy="3204000"/>
          </a:xfrm>
          <a:prstGeom prst="rect">
            <a:avLst/>
          </a:prstGeom>
        </p:spPr>
      </p:pic>
      <p:pic>
        <p:nvPicPr>
          <p:cNvPr id="29" name="Immagine 28">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847157" y="1736991"/>
            <a:ext cx="2989908" cy="3204000"/>
          </a:xfrm>
          <a:prstGeom prst="rect">
            <a:avLst/>
          </a:prstGeom>
        </p:spPr>
      </p:pic>
      <p:pic>
        <p:nvPicPr>
          <p:cNvPr id="30" name="Immagine 29">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910361" y="4940991"/>
            <a:ext cx="2979624" cy="3204000"/>
          </a:xfrm>
          <a:prstGeom prst="rect">
            <a:avLst/>
          </a:prstGeom>
        </p:spPr>
      </p:pic>
      <p:pic>
        <p:nvPicPr>
          <p:cNvPr id="21" name="Immagine 20">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1928148" y="8210401"/>
            <a:ext cx="3024197" cy="3204000"/>
          </a:xfrm>
          <a:prstGeom prst="rect">
            <a:avLst/>
          </a:prstGeom>
        </p:spPr>
      </p:pic>
      <p:pic>
        <p:nvPicPr>
          <p:cNvPr id="22" name="Immagine 21">
            <a:extLs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5081395" y="8210401"/>
            <a:ext cx="2995150" cy="3204000"/>
          </a:xfrm>
          <a:prstGeom prst="rect">
            <a:avLst/>
          </a:prstGeom>
        </p:spPr>
      </p:pic>
      <p:pic>
        <p:nvPicPr>
          <p:cNvPr id="23" name="Immagine 22">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1374201" y="8210401"/>
            <a:ext cx="2912944" cy="3204000"/>
          </a:xfrm>
          <a:prstGeom prst="rect">
            <a:avLst/>
          </a:prstGeom>
        </p:spPr>
      </p:pic>
      <p:pic>
        <p:nvPicPr>
          <p:cNvPr id="33" name="Immagine 32">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8857441" y="8144991"/>
            <a:ext cx="2957906" cy="3204000"/>
          </a:xfrm>
          <a:prstGeom prst="rect">
            <a:avLst/>
          </a:prstGeom>
        </p:spPr>
      </p:pic>
      <p:pic>
        <p:nvPicPr>
          <p:cNvPr id="36" name="Immagine 35">
            <a:extLs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8256183" y="8210401"/>
            <a:ext cx="2961310" cy="3204000"/>
          </a:xfrm>
          <a:prstGeom prst="rect">
            <a:avLst/>
          </a:prstGeom>
        </p:spPr>
      </p:pic>
      <p:sp>
        <p:nvSpPr>
          <p:cNvPr id="54" name="nell’era post Covid-19."/>
          <p:cNvSpPr txBox="1">
            <a:spLocks noGrp="1"/>
          </p:cNvSpPr>
          <p:nvPr>
            <p:ph type="title" idx="4294967295"/>
          </p:nvPr>
        </p:nvSpPr>
        <p:spPr>
          <a:xfrm>
            <a:off x="2" y="1737000"/>
            <a:ext cx="8567998" cy="1234800"/>
          </a:xfrm>
          <a:prstGeom prst="rect">
            <a:avLst/>
          </a:prstGeom>
          <a:solidFill>
            <a:srgbClr val="F32837"/>
          </a:solid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lvl1pPr algn="l">
              <a:defRPr sz="12000">
                <a:solidFill>
                  <a:srgbClr val="FFFFFF"/>
                </a:solidFill>
                <a:latin typeface="Raleway ExtraBold"/>
                <a:ea typeface="Raleway ExtraBold"/>
                <a:cs typeface="Raleway ExtraBold"/>
                <a:sym typeface="Raleway ExtraBold"/>
              </a:defRPr>
            </a:lvl1pPr>
          </a:lstStyle>
          <a:p>
            <a:pPr marL="0" marR="0" lvl="0" indent="0" algn="just" defTabSz="2438338" rtl="0" eaLnBrk="1" fontAlgn="auto" latinLnBrk="0" hangingPunct="0">
              <a:lnSpc>
                <a:spcPct val="100000"/>
              </a:lnSpc>
              <a:spcBef>
                <a:spcPts val="0"/>
              </a:spcBef>
              <a:spcAft>
                <a:spcPts val="0"/>
              </a:spcAft>
              <a:buClrTx/>
              <a:buSzTx/>
              <a:buFontTx/>
              <a:buNone/>
              <a:tabLst/>
              <a:defRPr/>
            </a:pPr>
            <a:r>
              <a:rPr kumimoji="0" lang="it-IT" sz="3000" b="1"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  </a:t>
            </a:r>
            <a:r>
              <a:rPr kumimoji="0" lang="it-IT" sz="3000" b="1" i="0" u="none" strike="noStrike" kern="0" cap="none" spc="0" normalizeH="0" baseline="0" noProof="0" dirty="0">
                <a:ln>
                  <a:noFill/>
                </a:ln>
                <a:solidFill>
                  <a:schemeClr val="bg2">
                    <a:lumMod val="10000"/>
                  </a:schemeClr>
                </a:solidFill>
                <a:effectLst/>
                <a:uLnTx/>
                <a:uFillTx/>
                <a:latin typeface="Raleway ExtraBold"/>
                <a:ea typeface="Raleway ExtraBold"/>
                <a:cs typeface="Raleway ExtraBold"/>
                <a:sym typeface="Raleway ExtraBold"/>
              </a:rPr>
              <a:t>Architettura dei mulini. </a:t>
            </a:r>
            <a:r>
              <a:rPr kumimoji="0" lang="it-IT" sz="3000" b="1"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Le fonti consultate</a:t>
            </a:r>
          </a:p>
        </p:txBody>
      </p:sp>
      <p:sp>
        <p:nvSpPr>
          <p:cNvPr id="6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a:xfrm>
            <a:off x="228600" y="3733800"/>
            <a:ext cx="8077200" cy="8884420"/>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50800" tIns="50800" rIns="50800" bIns="50800">
            <a:spAutoFit/>
          </a:bodyPr>
          <a:lstStyle/>
          <a:p>
            <a:pPr algn="just">
              <a:lnSpc>
                <a:spcPts val="2940"/>
              </a:lnSpc>
              <a:defRPr sz="2200">
                <a:solidFill>
                  <a:srgbClr val="000000"/>
                </a:solidFill>
                <a:latin typeface="Raleway"/>
                <a:ea typeface="Raleway"/>
                <a:cs typeface="Raleway"/>
                <a:sym typeface="Raleway"/>
              </a:defRPr>
            </a:pPr>
            <a:r>
              <a:rPr lang="it-IT" sz="2500" b="1" dirty="0">
                <a:solidFill>
                  <a:srgbClr val="FF0000"/>
                </a:solidFill>
              </a:rPr>
              <a:t>Bibliografia</a:t>
            </a:r>
          </a:p>
          <a:p>
            <a:pPr algn="just">
              <a:lnSpc>
                <a:spcPts val="2940"/>
              </a:lnSpc>
              <a:defRPr sz="2200">
                <a:solidFill>
                  <a:srgbClr val="000000"/>
                </a:solidFill>
                <a:latin typeface="Raleway"/>
                <a:ea typeface="Raleway"/>
                <a:cs typeface="Raleway"/>
                <a:sym typeface="Raleway"/>
              </a:defRPr>
            </a:pPr>
            <a:endParaRPr lang="it-IT" sz="1800" dirty="0">
              <a:solidFill>
                <a:srgbClr val="000000"/>
              </a:solidFill>
            </a:endParaRPr>
          </a:p>
          <a:p>
            <a:pPr algn="just">
              <a:lnSpc>
                <a:spcPts val="2940"/>
              </a:lnSpc>
              <a:defRPr sz="2200">
                <a:solidFill>
                  <a:srgbClr val="000000"/>
                </a:solidFill>
                <a:latin typeface="Raleway"/>
                <a:ea typeface="Raleway"/>
                <a:cs typeface="Raleway"/>
                <a:sym typeface="Raleway"/>
              </a:defRPr>
            </a:pPr>
            <a:r>
              <a:rPr lang="it-IT" sz="2200" dirty="0">
                <a:solidFill>
                  <a:srgbClr val="000000"/>
                </a:solidFill>
              </a:rPr>
              <a:t>Dossier dell’Istituto Beni Culturali (IBC) della Regione Emilia-Romagna:</a:t>
            </a:r>
          </a:p>
          <a:p>
            <a:pPr algn="just">
              <a:lnSpc>
                <a:spcPts val="2740"/>
              </a:lnSpc>
              <a:defRPr sz="2200">
                <a:solidFill>
                  <a:srgbClr val="000000"/>
                </a:solidFill>
                <a:latin typeface="Raleway"/>
                <a:ea typeface="Raleway"/>
                <a:cs typeface="Raleway"/>
                <a:sym typeface="Raleway"/>
              </a:defRPr>
            </a:pPr>
            <a:endParaRPr lang="it-IT" sz="1900" i="1" dirty="0">
              <a:solidFill>
                <a:srgbClr val="000000"/>
              </a:solidFill>
            </a:endParaRP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 fabbrica dell’Appennino. Architettura, struttura e ornato, </a:t>
            </a:r>
            <a:r>
              <a:rPr lang="it-IT" sz="1900" dirty="0">
                <a:solidFill>
                  <a:srgbClr val="000000"/>
                </a:solidFill>
              </a:rPr>
              <a:t>1988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 Mulini ad acqua della Valle dell’Enza. Economia, tecnica e lessico, </a:t>
            </a:r>
            <a:r>
              <a:rPr lang="it-IT" sz="1900" dirty="0">
                <a:solidFill>
                  <a:srgbClr val="000000"/>
                </a:solidFill>
              </a:rPr>
              <a:t>1985</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Appennino Reggiano, </a:t>
            </a:r>
            <a:r>
              <a:rPr lang="it-IT" sz="1900" dirty="0">
                <a:solidFill>
                  <a:srgbClr val="000000"/>
                </a:solidFill>
              </a:rPr>
              <a:t>1988</a:t>
            </a:r>
          </a:p>
          <a:p>
            <a:pPr algn="just">
              <a:lnSpc>
                <a:spcPts val="2740"/>
              </a:lnSpc>
              <a:defRPr sz="2200">
                <a:solidFill>
                  <a:srgbClr val="000000"/>
                </a:solidFill>
                <a:latin typeface="Raleway"/>
                <a:ea typeface="Raleway"/>
                <a:cs typeface="Raleway"/>
                <a:sym typeface="Raleway"/>
              </a:defRPr>
            </a:pPr>
            <a:r>
              <a:rPr lang="it-IT" sz="1900" i="1" spc="-10" dirty="0">
                <a:solidFill>
                  <a:srgbClr val="000000"/>
                </a:solidFill>
              </a:rPr>
              <a:t>Insediamento storico e beni culturali. Alta Pianura e Collina Reggiana, </a:t>
            </a:r>
            <a:r>
              <a:rPr lang="it-IT" sz="1900" spc="-10" dirty="0">
                <a:solidFill>
                  <a:srgbClr val="000000"/>
                </a:solidFill>
              </a:rPr>
              <a:t>1988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Pianura Reggiana, </a:t>
            </a:r>
            <a:r>
              <a:rPr lang="it-IT" sz="1900" dirty="0">
                <a:solidFill>
                  <a:srgbClr val="000000"/>
                </a:solidFill>
              </a:rPr>
              <a:t>1994</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L’artigianato i suoi modelli culturali la città storica, 1983</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Le mappe rurali del territorio di Reggio Emilia. Agricoltura e paesaggio tra </a:t>
            </a:r>
            <a:r>
              <a:rPr lang="it-IT" sz="1900" i="1" dirty="0" err="1">
                <a:solidFill>
                  <a:srgbClr val="000000"/>
                </a:solidFill>
              </a:rPr>
              <a:t>XVI</a:t>
            </a:r>
            <a:r>
              <a:rPr lang="it-IT" sz="1900" i="1" dirty="0">
                <a:solidFill>
                  <a:srgbClr val="000000"/>
                </a:solidFill>
              </a:rPr>
              <a:t> e XIX secolo, </a:t>
            </a:r>
            <a:r>
              <a:rPr lang="it-IT" sz="1900" dirty="0">
                <a:solidFill>
                  <a:srgbClr val="000000"/>
                </a:solidFill>
              </a:rPr>
              <a:t>1985</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Comune di Reggio Emilia, </a:t>
            </a:r>
            <a:r>
              <a:rPr lang="it-IT" sz="1900" dirty="0">
                <a:solidFill>
                  <a:srgbClr val="000000"/>
                </a:solidFill>
              </a:rPr>
              <a:t>1985</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Comune di Quattro </a:t>
            </a:r>
            <a:r>
              <a:rPr lang="it-IT" sz="1900" i="1" dirty="0" err="1">
                <a:solidFill>
                  <a:srgbClr val="000000"/>
                </a:solidFill>
              </a:rPr>
              <a:t>Castella</a:t>
            </a:r>
            <a:r>
              <a:rPr lang="it-IT" sz="1900" i="1" dirty="0">
                <a:solidFill>
                  <a:srgbClr val="000000"/>
                </a:solidFill>
              </a:rPr>
              <a:t>, </a:t>
            </a:r>
            <a:r>
              <a:rPr lang="it-IT" sz="1900" dirty="0">
                <a:solidFill>
                  <a:srgbClr val="000000"/>
                </a:solidFill>
              </a:rPr>
              <a:t>1986</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Alta Valle del Secchia, sintesi, </a:t>
            </a:r>
            <a:r>
              <a:rPr lang="it-IT" sz="1900" dirty="0">
                <a:solidFill>
                  <a:srgbClr val="000000"/>
                </a:solidFill>
              </a:rPr>
              <a:t>1981</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Il </a:t>
            </a:r>
            <a:r>
              <a:rPr lang="it-IT" sz="1900" i="1" dirty="0" err="1">
                <a:solidFill>
                  <a:srgbClr val="000000"/>
                </a:solidFill>
              </a:rPr>
              <a:t>Castiglione</a:t>
            </a:r>
            <a:r>
              <a:rPr lang="it-IT" sz="1900" i="1" dirty="0">
                <a:solidFill>
                  <a:srgbClr val="000000"/>
                </a:solidFill>
              </a:rPr>
              <a:t> dei </a:t>
            </a:r>
            <a:r>
              <a:rPr lang="it-IT" sz="1900" i="1" dirty="0" err="1">
                <a:solidFill>
                  <a:srgbClr val="000000"/>
                </a:solidFill>
              </a:rPr>
              <a:t>Pepoli</a:t>
            </a:r>
            <a:r>
              <a:rPr lang="it-IT" sz="1900" i="1" dirty="0">
                <a:solidFill>
                  <a:srgbClr val="000000"/>
                </a:solidFill>
              </a:rPr>
              <a:t>. Forme naturali e storiche della montagna, </a:t>
            </a:r>
            <a:r>
              <a:rPr lang="it-IT" sz="1900" dirty="0">
                <a:solidFill>
                  <a:srgbClr val="000000"/>
                </a:solidFill>
              </a:rPr>
              <a:t>1980</a:t>
            </a:r>
            <a:endParaRPr lang="it-IT" sz="1900" i="1" dirty="0">
              <a:solidFill>
                <a:srgbClr val="000000"/>
              </a:solidFill>
            </a:endParaRP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Il Frignano Vol. I, </a:t>
            </a:r>
            <a:r>
              <a:rPr lang="it-IT" sz="1900" dirty="0">
                <a:solidFill>
                  <a:srgbClr val="000000"/>
                </a:solidFill>
              </a:rPr>
              <a:t>1998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Il Frignano Vol. II, </a:t>
            </a:r>
            <a:r>
              <a:rPr lang="it-IT" sz="1900" dirty="0">
                <a:solidFill>
                  <a:srgbClr val="000000"/>
                </a:solidFill>
              </a:rPr>
              <a:t>1998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Alta Valle del Panaro, </a:t>
            </a:r>
            <a:r>
              <a:rPr lang="it-IT" sz="1900" dirty="0">
                <a:solidFill>
                  <a:srgbClr val="000000"/>
                </a:solidFill>
              </a:rPr>
              <a:t>1988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Alta Valle del Secchia, </a:t>
            </a:r>
            <a:r>
              <a:rPr lang="it-IT" sz="1900" dirty="0">
                <a:solidFill>
                  <a:srgbClr val="000000"/>
                </a:solidFill>
              </a:rPr>
              <a:t>1981</a:t>
            </a:r>
          </a:p>
          <a:p>
            <a:pPr algn="just">
              <a:lnSpc>
                <a:spcPts val="2940"/>
              </a:lnSpc>
              <a:defRPr sz="2200">
                <a:solidFill>
                  <a:srgbClr val="000000"/>
                </a:solidFill>
                <a:latin typeface="Raleway"/>
                <a:ea typeface="Raleway"/>
                <a:cs typeface="Raleway"/>
                <a:sym typeface="Raleway"/>
              </a:defRPr>
            </a:pPr>
            <a:endParaRPr lang="it-IT" sz="1800" dirty="0">
              <a:solidFill>
                <a:srgbClr val="000000"/>
              </a:solidFill>
            </a:endParaRPr>
          </a:p>
          <a:p>
            <a:pPr algn="just">
              <a:lnSpc>
                <a:spcPts val="2940"/>
              </a:lnSpc>
              <a:defRPr sz="2200">
                <a:solidFill>
                  <a:srgbClr val="000000"/>
                </a:solidFill>
                <a:latin typeface="Raleway"/>
                <a:ea typeface="Raleway"/>
                <a:cs typeface="Raleway"/>
                <a:sym typeface="Raleway"/>
              </a:defRPr>
            </a:pPr>
            <a:endParaRPr lang="it-IT" sz="1900" dirty="0">
              <a:solidFill>
                <a:srgbClr val="000000"/>
              </a:solidFill>
            </a:endParaRPr>
          </a:p>
          <a:p>
            <a:pPr algn="just">
              <a:lnSpc>
                <a:spcPts val="2740"/>
              </a:lnSpc>
              <a:defRPr sz="2200">
                <a:solidFill>
                  <a:srgbClr val="000000"/>
                </a:solidFill>
                <a:latin typeface="Raleway"/>
                <a:ea typeface="Raleway"/>
                <a:cs typeface="Raleway"/>
                <a:sym typeface="Raleway"/>
              </a:defRPr>
            </a:pPr>
            <a:endParaRPr lang="it-IT" sz="1900" dirty="0">
              <a:solidFill>
                <a:srgbClr val="000000"/>
              </a:solidFill>
            </a:endParaRPr>
          </a:p>
        </p:txBody>
      </p:sp>
      <p:pic>
        <p:nvPicPr>
          <p:cNvPr id="46" name="Immagine 45">
            <a:extLst>
              <a:ext uri="{C183D7F6-B498-43B3-948B-1728B52AA6E4}">
                <adec:decorative xmlns:adec="http://schemas.microsoft.com/office/drawing/2017/decorative" val="1"/>
              </a:ext>
            </a:extLst>
          </p:cNvPr>
          <p:cNvPicPr>
            <a:picLocks/>
          </p:cNvPicPr>
          <p:nvPr/>
        </p:nvPicPr>
        <p:blipFill>
          <a:blip r:embed="rId15"/>
          <a:srcRect t="1710" r="4297"/>
          <a:stretch>
            <a:fillRect/>
          </a:stretch>
        </p:blipFill>
        <p:spPr>
          <a:xfrm>
            <a:off x="21353145" y="5006392"/>
            <a:ext cx="2934000" cy="3138599"/>
          </a:xfrm>
          <a:prstGeom prst="rect">
            <a:avLst/>
          </a:prstGeom>
        </p:spPr>
      </p:pic>
      <p:pic>
        <p:nvPicPr>
          <p:cNvPr id="40" name="Immagine 39">
            <a:extLs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8840296" y="4940991"/>
            <a:ext cx="3007052" cy="3204000"/>
          </a:xfrm>
          <a:prstGeom prst="rect">
            <a:avLst/>
          </a:prstGeom>
        </p:spPr>
      </p:pic>
      <p:pic>
        <p:nvPicPr>
          <p:cNvPr id="49" name="Immagine 48">
            <a:extLs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8096746" y="4941002"/>
            <a:ext cx="3158767" cy="3204000"/>
          </a:xfrm>
          <a:prstGeom prst="rect">
            <a:avLst/>
          </a:prstGeom>
        </p:spPr>
      </p:pic>
      <p:cxnSp>
        <p:nvCxnSpPr>
          <p:cNvPr id="47" name="Connettore 1 46">
            <a:extLst>
              <a:ext uri="{C183D7F6-B498-43B3-948B-1728B52AA6E4}">
                <adec:decorative xmlns:adec="http://schemas.microsoft.com/office/drawing/2017/decorative" val="1"/>
              </a:ext>
            </a:extLst>
          </p:cNvPr>
          <p:cNvCxnSpPr/>
          <p:nvPr/>
        </p:nvCxnSpPr>
        <p:spPr>
          <a:xfrm flipV="1">
            <a:off x="8840296" y="4940982"/>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60" name="Connettore 1 59">
            <a:extLst>
              <a:ext uri="{C183D7F6-B498-43B3-948B-1728B52AA6E4}">
                <adec:decorative xmlns:adec="http://schemas.microsoft.com/office/drawing/2017/decorative" val="1"/>
              </a:ext>
            </a:extLst>
          </p:cNvPr>
          <p:cNvCxnSpPr/>
          <p:nvPr/>
        </p:nvCxnSpPr>
        <p:spPr>
          <a:xfrm flipV="1">
            <a:off x="8847157" y="11348982"/>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1" name="Connettore 1 40">
            <a:extLst>
              <a:ext uri="{C183D7F6-B498-43B3-948B-1728B52AA6E4}">
                <adec:decorative xmlns:adec="http://schemas.microsoft.com/office/drawing/2017/decorative" val="1"/>
              </a:ext>
            </a:extLst>
          </p:cNvPr>
          <p:cNvCxnSpPr/>
          <p:nvPr/>
        </p:nvCxnSpPr>
        <p:spPr>
          <a:xfrm rot="5400000">
            <a:off x="7008643" y="6575696"/>
            <a:ext cx="9677410" cy="1588"/>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4" name="Connettore 1 43">
            <a:extLst>
              <a:ext uri="{C183D7F6-B498-43B3-948B-1728B52AA6E4}">
                <adec:decorative xmlns:adec="http://schemas.microsoft.com/office/drawing/2017/decorative" val="1"/>
              </a:ext>
            </a:extLst>
          </p:cNvPr>
          <p:cNvCxnSpPr/>
          <p:nvPr/>
        </p:nvCxnSpPr>
        <p:spPr>
          <a:xfrm rot="5400000">
            <a:off x="10050486" y="6575696"/>
            <a:ext cx="9677410" cy="1588"/>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45" name="Connettore 1 44">
            <a:extLst>
              <a:ext uri="{C183D7F6-B498-43B3-948B-1728B52AA6E4}">
                <adec:decorative xmlns:adec="http://schemas.microsoft.com/office/drawing/2017/decorative" val="1"/>
              </a:ext>
            </a:extLst>
          </p:cNvPr>
          <p:cNvCxnSpPr/>
          <p:nvPr/>
        </p:nvCxnSpPr>
        <p:spPr>
          <a:xfrm rot="5400000">
            <a:off x="13258835" y="6575696"/>
            <a:ext cx="9677410" cy="1588"/>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0" name="Connettore 1 49">
            <a:extLst>
              <a:ext uri="{C183D7F6-B498-43B3-948B-1728B52AA6E4}">
                <adec:decorative xmlns:adec="http://schemas.microsoft.com/office/drawing/2017/decorative" val="1"/>
              </a:ext>
            </a:extLst>
          </p:cNvPr>
          <p:cNvCxnSpPr/>
          <p:nvPr/>
        </p:nvCxnSpPr>
        <p:spPr>
          <a:xfrm rot="5400000">
            <a:off x="16416014" y="6574902"/>
            <a:ext cx="9677410" cy="1588"/>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1" name="Connettore 1 50">
            <a:extLst>
              <a:ext uri="{C183D7F6-B498-43B3-948B-1728B52AA6E4}">
                <adec:decorative xmlns:adec="http://schemas.microsoft.com/office/drawing/2017/decorative" val="1"/>
              </a:ext>
            </a:extLst>
          </p:cNvPr>
          <p:cNvCxnSpPr/>
          <p:nvPr/>
        </p:nvCxnSpPr>
        <p:spPr>
          <a:xfrm flipV="1">
            <a:off x="8840296" y="11414392"/>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cxnSp>
        <p:nvCxnSpPr>
          <p:cNvPr id="52" name="Connettore 1 51">
            <a:extLst>
              <a:ext uri="{C183D7F6-B498-43B3-948B-1728B52AA6E4}">
                <adec:decorative xmlns:adec="http://schemas.microsoft.com/office/drawing/2017/decorative" val="1"/>
              </a:ext>
            </a:extLst>
          </p:cNvPr>
          <p:cNvCxnSpPr/>
          <p:nvPr/>
        </p:nvCxnSpPr>
        <p:spPr>
          <a:xfrm flipV="1">
            <a:off x="8830012" y="8144982"/>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nell’era post Covid-19."/>
          <p:cNvSpPr txBox="1">
            <a:spLocks noGrp="1"/>
          </p:cNvSpPr>
          <p:nvPr>
            <p:ph type="title" idx="4294967295"/>
          </p:nvPr>
        </p:nvSpPr>
        <p:spPr>
          <a:xfrm>
            <a:off x="2" y="1737000"/>
            <a:ext cx="8567998" cy="1234800"/>
          </a:xfrm>
          <a:prstGeom prst="rect">
            <a:avLst/>
          </a:prstGeom>
          <a:solidFill>
            <a:srgbClr val="F32837"/>
          </a:solid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lvl1pPr algn="l">
              <a:defRPr sz="12000">
                <a:solidFill>
                  <a:srgbClr val="FFFFFF"/>
                </a:solidFill>
                <a:latin typeface="Raleway ExtraBold"/>
                <a:ea typeface="Raleway ExtraBold"/>
                <a:cs typeface="Raleway ExtraBold"/>
                <a:sym typeface="Raleway ExtraBold"/>
              </a:defRPr>
            </a:lvl1pPr>
          </a:lstStyle>
          <a:p>
            <a:pPr marL="0" marR="0" lvl="0" indent="0" algn="just" defTabSz="2438338" rtl="0" eaLnBrk="1" fontAlgn="auto" latinLnBrk="0" hangingPunct="0">
              <a:lnSpc>
                <a:spcPct val="100000"/>
              </a:lnSpc>
              <a:spcBef>
                <a:spcPts val="0"/>
              </a:spcBef>
              <a:spcAft>
                <a:spcPts val="0"/>
              </a:spcAft>
              <a:buClrTx/>
              <a:buSzTx/>
              <a:buFontTx/>
              <a:buNone/>
              <a:tabLst/>
              <a:defRPr/>
            </a:pPr>
            <a:r>
              <a:rPr kumimoji="0" lang="it-IT" sz="3000" b="1"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  </a:t>
            </a:r>
            <a:r>
              <a:rPr kumimoji="0" lang="it-IT" sz="3000" b="1" i="0" u="none" strike="noStrike" kern="0" cap="none" spc="0" normalizeH="0" baseline="0" noProof="0" dirty="0">
                <a:ln>
                  <a:noFill/>
                </a:ln>
                <a:solidFill>
                  <a:schemeClr val="bg2">
                    <a:lumMod val="10000"/>
                  </a:schemeClr>
                </a:solidFill>
                <a:effectLst/>
                <a:uLnTx/>
                <a:uFillTx/>
                <a:latin typeface="Raleway ExtraBold"/>
                <a:ea typeface="Raleway ExtraBold"/>
                <a:cs typeface="Raleway ExtraBold"/>
                <a:sym typeface="Raleway ExtraBold"/>
              </a:rPr>
              <a:t>Architettura dei mulini. </a:t>
            </a:r>
            <a:r>
              <a:rPr kumimoji="0" lang="it-IT" sz="3000" b="1"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Le fonti consultate</a:t>
            </a:r>
          </a:p>
        </p:txBody>
      </p:sp>
      <p:sp>
        <p:nvSpPr>
          <p:cNvPr id="67" name="Lorem ipsum dolor sit amet, consectetuer adipiscing elit, sed diam nonummy nibh euismod tincidunt ut laoreet dolore magna aliquam erat volutpat. Ut wisi enim ad minim veniam, quis nostrud exerci tation ullamcorper suscipit lobortis nisl ut aliquip ex ea "/>
          <p:cNvSpPr txBox="1"/>
          <p:nvPr/>
        </p:nvSpPr>
        <p:spPr>
          <a:xfrm>
            <a:off x="228600" y="2971800"/>
            <a:ext cx="8243466" cy="10590015"/>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50800" tIns="50800" rIns="50800" bIns="50800">
            <a:spAutoFit/>
          </a:bodyPr>
          <a:lstStyle/>
          <a:p>
            <a:pPr algn="just">
              <a:lnSpc>
                <a:spcPts val="2940"/>
              </a:lnSpc>
              <a:defRPr sz="2200">
                <a:solidFill>
                  <a:srgbClr val="000000"/>
                </a:solidFill>
                <a:latin typeface="Raleway"/>
                <a:ea typeface="Raleway"/>
                <a:cs typeface="Raleway"/>
                <a:sym typeface="Raleway"/>
              </a:defRPr>
            </a:pPr>
            <a:endParaRPr lang="it-IT" sz="2500" b="1">
              <a:solidFill>
                <a:srgbClr val="FF0000"/>
              </a:solidFill>
            </a:endParaRPr>
          </a:p>
          <a:p>
            <a:pPr algn="just">
              <a:lnSpc>
                <a:spcPts val="2940"/>
              </a:lnSpc>
              <a:defRPr sz="2200">
                <a:solidFill>
                  <a:srgbClr val="000000"/>
                </a:solidFill>
                <a:latin typeface="Raleway"/>
                <a:ea typeface="Raleway"/>
                <a:cs typeface="Raleway"/>
                <a:sym typeface="Raleway"/>
              </a:defRPr>
            </a:pPr>
            <a:r>
              <a:rPr lang="it-IT" sz="2500" b="1">
                <a:solidFill>
                  <a:srgbClr val="FF0000"/>
                </a:solidFill>
              </a:rPr>
              <a:t>Bibliografia</a:t>
            </a:r>
            <a:endParaRPr lang="it-IT" sz="2500" b="1" dirty="0">
              <a:solidFill>
                <a:srgbClr val="FF0000"/>
              </a:solidFill>
            </a:endParaRPr>
          </a:p>
          <a:p>
            <a:pPr algn="just">
              <a:lnSpc>
                <a:spcPts val="2940"/>
              </a:lnSpc>
              <a:defRPr sz="2200">
                <a:solidFill>
                  <a:srgbClr val="000000"/>
                </a:solidFill>
                <a:latin typeface="Raleway"/>
                <a:ea typeface="Raleway"/>
                <a:cs typeface="Raleway"/>
                <a:sym typeface="Raleway"/>
              </a:defRPr>
            </a:pPr>
            <a:endParaRPr lang="it-IT" sz="2000" dirty="0">
              <a:solidFill>
                <a:srgbClr val="000000"/>
              </a:solidFill>
            </a:endParaRPr>
          </a:p>
          <a:p>
            <a:pPr algn="just">
              <a:lnSpc>
                <a:spcPts val="2940"/>
              </a:lnSpc>
              <a:defRPr sz="2200">
                <a:solidFill>
                  <a:srgbClr val="000000"/>
                </a:solidFill>
                <a:latin typeface="Raleway"/>
                <a:ea typeface="Raleway"/>
                <a:cs typeface="Raleway"/>
                <a:sym typeface="Raleway"/>
              </a:defRPr>
            </a:pPr>
            <a:r>
              <a:rPr lang="it-IT" sz="2200" dirty="0">
                <a:solidFill>
                  <a:srgbClr val="000000"/>
                </a:solidFill>
              </a:rPr>
              <a:t>     Testi sulle acque</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Bologna d’acqua. L’energia idraulica nella storia della città</a:t>
            </a:r>
            <a:r>
              <a:rPr lang="it-IT" sz="1900" dirty="0">
                <a:solidFill>
                  <a:srgbClr val="000000"/>
                </a:solidFill>
              </a:rPr>
              <a:t>, 1994</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 </a:t>
            </a:r>
            <a:r>
              <a:rPr lang="it-IT" sz="1900" i="1" dirty="0" err="1">
                <a:solidFill>
                  <a:srgbClr val="000000"/>
                </a:solidFill>
              </a:rPr>
              <a:t>Salara</a:t>
            </a:r>
            <a:r>
              <a:rPr lang="it-IT" sz="1900" i="1" dirty="0">
                <a:solidFill>
                  <a:srgbClr val="000000"/>
                </a:solidFill>
              </a:rPr>
              <a:t>. Storia di un luogo e di un restauro</a:t>
            </a:r>
            <a:r>
              <a:rPr lang="it-IT" sz="1900" dirty="0">
                <a:solidFill>
                  <a:srgbClr val="000000"/>
                </a:solidFill>
              </a:rPr>
              <a:t>, 1995</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Acque nascoste. Antichi manufatti e nuovi recuperi lungo i corsi d’acqua della città di Bologna</a:t>
            </a:r>
            <a:r>
              <a:rPr lang="it-IT" sz="1900" dirty="0">
                <a:solidFill>
                  <a:srgbClr val="000000"/>
                </a:solidFill>
              </a:rPr>
              <a:t>, 1997</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“L’acqua e il fuoco”. L’industria nella montagna fra Bologna, Pistoia e Modena nei secoli XV-XIX, 1995</a:t>
            </a:r>
            <a:endParaRPr lang="it-IT" sz="1900" dirty="0">
              <a:solidFill>
                <a:srgbClr val="000000"/>
              </a:solidFill>
            </a:endParaRP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Bologna città d’acque</a:t>
            </a:r>
            <a:r>
              <a:rPr lang="it-IT" sz="1900" dirty="0">
                <a:solidFill>
                  <a:srgbClr val="000000"/>
                </a:solidFill>
              </a:rPr>
              <a:t>, 1998</a:t>
            </a:r>
            <a:endParaRPr lang="it-IT" sz="1900" i="1" dirty="0">
              <a:solidFill>
                <a:srgbClr val="000000"/>
              </a:solidFill>
            </a:endParaRP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Una Regione d’acque, </a:t>
            </a:r>
            <a:r>
              <a:rPr lang="it-IT" sz="1900" dirty="0">
                <a:solidFill>
                  <a:srgbClr val="000000"/>
                </a:solidFill>
              </a:rPr>
              <a:t>2000</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Architetture segnate dall’acqua. Sistemi idraulici e navigazione nel Ducato Estense, 1998</a:t>
            </a:r>
            <a:endParaRPr lang="it-IT" sz="1900" dirty="0">
              <a:solidFill>
                <a:srgbClr val="000000"/>
              </a:solidFill>
            </a:endParaRPr>
          </a:p>
          <a:p>
            <a:pPr algn="just">
              <a:lnSpc>
                <a:spcPts val="2940"/>
              </a:lnSpc>
              <a:defRPr sz="2200">
                <a:solidFill>
                  <a:srgbClr val="000000"/>
                </a:solidFill>
                <a:latin typeface="Raleway"/>
                <a:ea typeface="Raleway"/>
                <a:cs typeface="Raleway"/>
                <a:sym typeface="Raleway"/>
              </a:defRPr>
            </a:pPr>
            <a:r>
              <a:rPr lang="it-IT" sz="2200" dirty="0">
                <a:solidFill>
                  <a:srgbClr val="000000"/>
                </a:solidFill>
                <a:latin typeface="Raleway"/>
                <a:ea typeface="Raleway"/>
                <a:cs typeface="Raleway"/>
                <a:sym typeface="Raleway"/>
              </a:rPr>
              <a:t>     Testi sui mulini</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 navigazione e il mulino di Bastiglia</a:t>
            </a:r>
            <a:r>
              <a:rPr lang="it-IT" sz="1900" dirty="0">
                <a:solidFill>
                  <a:srgbClr val="000000"/>
                </a:solidFill>
              </a:rPr>
              <a:t>, 1985</a:t>
            </a:r>
            <a:endParaRPr lang="it-IT" sz="1900" i="1" dirty="0">
              <a:solidFill>
                <a:srgbClr val="000000"/>
              </a:solidFill>
            </a:endParaRP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Il più bel fior ne coglie. Mulini ad acqua nella Provincia di Modena</a:t>
            </a:r>
            <a:r>
              <a:rPr lang="it-IT" sz="1900" dirty="0">
                <a:solidFill>
                  <a:srgbClr val="000000"/>
                </a:solidFill>
              </a:rPr>
              <a:t>, 1990</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Mulini ad acqua tra Panaro e </a:t>
            </a:r>
            <a:r>
              <a:rPr lang="it-IT" sz="1900" i="1" dirty="0" err="1">
                <a:solidFill>
                  <a:srgbClr val="000000"/>
                </a:solidFill>
              </a:rPr>
              <a:t>Samoggia</a:t>
            </a:r>
            <a:r>
              <a:rPr lang="it-IT" sz="1900" dirty="0">
                <a:solidFill>
                  <a:srgbClr val="000000"/>
                </a:solidFill>
              </a:rPr>
              <a:t>, 1994</a:t>
            </a:r>
          </a:p>
          <a:p>
            <a:pPr algn="just">
              <a:lnSpc>
                <a:spcPts val="2740"/>
              </a:lnSpc>
              <a:defRPr sz="2200">
                <a:solidFill>
                  <a:srgbClr val="000000"/>
                </a:solidFill>
                <a:latin typeface="Raleway"/>
                <a:ea typeface="Raleway"/>
                <a:cs typeface="Raleway"/>
                <a:sym typeface="Raleway"/>
              </a:defRPr>
            </a:pPr>
            <a:r>
              <a:rPr lang="it-IT" sz="1900" i="1" spc="-120" dirty="0">
                <a:solidFill>
                  <a:srgbClr val="000000"/>
                </a:solidFill>
              </a:rPr>
              <a:t>Mulini e macchine ad energia naturale nella storia della macinazione e del lavoro, </a:t>
            </a:r>
            <a:r>
              <a:rPr lang="it-IT" sz="1900" spc="-120" dirty="0">
                <a:solidFill>
                  <a:srgbClr val="000000"/>
                </a:solidFill>
              </a:rPr>
              <a:t>1998</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Mulini ad acqua dell’Appennino Modenese</a:t>
            </a:r>
            <a:r>
              <a:rPr lang="it-IT" sz="1900" dirty="0">
                <a:solidFill>
                  <a:srgbClr val="000000"/>
                </a:solidFill>
              </a:rPr>
              <a:t>, 2014</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Mulini ad acqua del </a:t>
            </a:r>
            <a:r>
              <a:rPr lang="it-IT" sz="1900" i="1" dirty="0" err="1">
                <a:solidFill>
                  <a:srgbClr val="000000"/>
                </a:solidFill>
              </a:rPr>
              <a:t>Samoggia</a:t>
            </a:r>
            <a:r>
              <a:rPr lang="it-IT" sz="1900" i="1" dirty="0">
                <a:solidFill>
                  <a:srgbClr val="000000"/>
                </a:solidFill>
              </a:rPr>
              <a:t>. Documenti e Tradizione</a:t>
            </a:r>
            <a:r>
              <a:rPr lang="it-IT" sz="1900" dirty="0">
                <a:solidFill>
                  <a:srgbClr val="000000"/>
                </a:solidFill>
              </a:rPr>
              <a:t>, 2024</a:t>
            </a:r>
          </a:p>
          <a:p>
            <a:pPr algn="just">
              <a:lnSpc>
                <a:spcPts val="2940"/>
              </a:lnSpc>
              <a:defRPr sz="2200">
                <a:solidFill>
                  <a:srgbClr val="000000"/>
                </a:solidFill>
                <a:latin typeface="Raleway"/>
                <a:ea typeface="Raleway"/>
                <a:cs typeface="Raleway"/>
                <a:sym typeface="Raleway"/>
              </a:defRPr>
            </a:pPr>
            <a:r>
              <a:rPr lang="it-IT" sz="2200" dirty="0">
                <a:solidFill>
                  <a:srgbClr val="000000"/>
                </a:solidFill>
              </a:rPr>
              <a:t>     Altri testi </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Case di pietra, 1986</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Le case, le pietre, le storie, 1993</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La corona di Matilde. Alto Reno terra di castagni, 2022</a:t>
            </a:r>
          </a:p>
          <a:p>
            <a:pPr algn="just">
              <a:lnSpc>
                <a:spcPts val="2740"/>
              </a:lnSpc>
              <a:defRPr sz="2200">
                <a:solidFill>
                  <a:srgbClr val="000000"/>
                </a:solidFill>
                <a:latin typeface="Raleway"/>
                <a:ea typeface="Raleway"/>
                <a:cs typeface="Raleway"/>
                <a:sym typeface="Raleway"/>
              </a:defRPr>
            </a:pPr>
            <a:r>
              <a:rPr lang="it-IT" sz="1900" i="1" dirty="0" err="1">
                <a:solidFill>
                  <a:srgbClr val="000000"/>
                </a:solidFill>
              </a:rPr>
              <a:t>Ozzano</a:t>
            </a:r>
            <a:r>
              <a:rPr lang="it-IT" sz="1900" i="1" dirty="0">
                <a:solidFill>
                  <a:srgbClr val="000000"/>
                </a:solidFill>
              </a:rPr>
              <a:t> dell’Emilia. Territorio e Beni Culturali, </a:t>
            </a:r>
            <a:r>
              <a:rPr lang="it-IT" sz="1900" dirty="0">
                <a:solidFill>
                  <a:srgbClr val="000000"/>
                </a:solidFill>
              </a:rPr>
              <a:t>1985</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Carta dei beni culturali e naturali della provincia di Bologna</a:t>
            </a:r>
            <a:r>
              <a:rPr lang="it-IT" sz="1900" dirty="0">
                <a:solidFill>
                  <a:srgbClr val="000000"/>
                </a:solidFill>
              </a:rPr>
              <a:t>, 1977</a:t>
            </a:r>
          </a:p>
          <a:p>
            <a:pPr algn="just">
              <a:lnSpc>
                <a:spcPts val="2740"/>
              </a:lnSpc>
              <a:defRPr sz="2200">
                <a:solidFill>
                  <a:srgbClr val="000000"/>
                </a:solidFill>
                <a:latin typeface="Raleway"/>
                <a:ea typeface="Raleway"/>
                <a:cs typeface="Raleway"/>
                <a:sym typeface="Raleway"/>
              </a:defRPr>
            </a:pPr>
            <a:r>
              <a:rPr lang="it-IT" sz="1900" i="1" dirty="0">
                <a:solidFill>
                  <a:srgbClr val="000000"/>
                </a:solidFill>
              </a:rPr>
              <a:t>Insediamento storico e beni culturali. Montagna Bolognese, Tavolette di </a:t>
            </a:r>
            <a:r>
              <a:rPr lang="it-IT" sz="1900" i="1" dirty="0" err="1">
                <a:solidFill>
                  <a:srgbClr val="000000"/>
                </a:solidFill>
              </a:rPr>
              <a:t>Loiano</a:t>
            </a:r>
            <a:r>
              <a:rPr lang="it-IT" sz="1900" i="1" dirty="0">
                <a:solidFill>
                  <a:srgbClr val="000000"/>
                </a:solidFill>
              </a:rPr>
              <a:t>, </a:t>
            </a:r>
            <a:r>
              <a:rPr lang="it-IT" sz="1900" i="1" dirty="0" err="1">
                <a:solidFill>
                  <a:srgbClr val="000000"/>
                </a:solidFill>
              </a:rPr>
              <a:t>Montepastore</a:t>
            </a:r>
            <a:r>
              <a:rPr lang="it-IT" sz="1900" i="1" dirty="0">
                <a:solidFill>
                  <a:srgbClr val="000000"/>
                </a:solidFill>
              </a:rPr>
              <a:t>, Sasso Marconi, Vergato, </a:t>
            </a:r>
            <a:r>
              <a:rPr lang="it-IT" sz="1900" dirty="0">
                <a:solidFill>
                  <a:srgbClr val="000000"/>
                </a:solidFill>
              </a:rPr>
              <a:t>1980</a:t>
            </a:r>
          </a:p>
          <a:p>
            <a:pPr algn="just">
              <a:lnSpc>
                <a:spcPts val="2740"/>
              </a:lnSpc>
              <a:defRPr sz="2200">
                <a:solidFill>
                  <a:srgbClr val="000000"/>
                </a:solidFill>
                <a:latin typeface="Raleway"/>
                <a:ea typeface="Raleway"/>
                <a:cs typeface="Raleway"/>
                <a:sym typeface="Raleway"/>
              </a:defRPr>
            </a:pPr>
            <a:endParaRPr sz="1900" spc="-130" dirty="0">
              <a:solidFill>
                <a:srgbClr val="000000"/>
              </a:solidFill>
            </a:endParaRPr>
          </a:p>
        </p:txBody>
      </p:sp>
      <p:pic>
        <p:nvPicPr>
          <p:cNvPr id="11" name="Immagine 10">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4202679" y="4944600"/>
            <a:ext cx="2256521" cy="3204000"/>
          </a:xfrm>
          <a:prstGeom prst="rect">
            <a:avLst/>
          </a:prstGeom>
        </p:spPr>
      </p:pic>
      <p:pic>
        <p:nvPicPr>
          <p:cNvPr id="12" name="Immagine 11">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05369" y="5010009"/>
            <a:ext cx="2211631" cy="3204000"/>
          </a:xfrm>
          <a:prstGeom prst="rect">
            <a:avLst/>
          </a:prstGeom>
        </p:spPr>
      </p:pic>
      <p:pic>
        <p:nvPicPr>
          <p:cNvPr id="13" name="Immagine 1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481278" y="4944600"/>
            <a:ext cx="2310922" cy="3204000"/>
          </a:xfrm>
          <a:prstGeom prst="rect">
            <a:avLst/>
          </a:prstGeom>
        </p:spPr>
      </p:pic>
      <p:pic>
        <p:nvPicPr>
          <p:cNvPr id="14" name="Immagine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6840200" y="5010000"/>
            <a:ext cx="2236149" cy="3204000"/>
          </a:xfrm>
          <a:prstGeom prst="rect">
            <a:avLst/>
          </a:prstGeom>
        </p:spPr>
      </p:pic>
      <p:pic>
        <p:nvPicPr>
          <p:cNvPr id="15" name="Immagine 14">
            <a:extLs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840296" y="4944599"/>
            <a:ext cx="2247821" cy="3204000"/>
          </a:xfrm>
          <a:prstGeom prst="rect">
            <a:avLst/>
          </a:prstGeom>
        </p:spPr>
      </p:pic>
      <p:pic>
        <p:nvPicPr>
          <p:cNvPr id="16" name="Immagine 15">
            <a:extLst>
              <a:ext uri="{C183D7F6-B498-43B3-948B-1728B52AA6E4}">
                <adec:decorative xmlns:adec="http://schemas.microsoft.com/office/drawing/2017/decorative" val="1"/>
              </a:ext>
            </a:extLst>
          </p:cNvPr>
          <p:cNvPicPr>
            <a:picLocks noChangeAspect="1"/>
          </p:cNvPicPr>
          <p:nvPr/>
        </p:nvPicPr>
        <p:blipFill>
          <a:blip r:embed="rId7"/>
          <a:srcRect b="1456"/>
          <a:stretch>
            <a:fillRect/>
          </a:stretch>
        </p:blipFill>
        <p:spPr>
          <a:xfrm>
            <a:off x="11353800" y="1740600"/>
            <a:ext cx="2430621" cy="3204000"/>
          </a:xfrm>
          <a:prstGeom prst="rect">
            <a:avLst/>
          </a:prstGeom>
        </p:spPr>
      </p:pic>
      <p:pic>
        <p:nvPicPr>
          <p:cNvPr id="17" name="Immagine 16">
            <a:extLst>
              <a:ext uri="{C183D7F6-B498-43B3-948B-1728B52AA6E4}">
                <adec:decorative xmlns:adec="http://schemas.microsoft.com/office/drawing/2017/decorative" val="1"/>
              </a:ext>
            </a:extLst>
          </p:cNvPr>
          <p:cNvPicPr>
            <a:picLocks noChangeAspect="1"/>
          </p:cNvPicPr>
          <p:nvPr/>
        </p:nvPicPr>
        <p:blipFill>
          <a:blip r:embed="rId8"/>
          <a:srcRect b="1746"/>
          <a:stretch>
            <a:fillRect/>
          </a:stretch>
        </p:blipFill>
        <p:spPr>
          <a:xfrm>
            <a:off x="13868400" y="1737000"/>
            <a:ext cx="2447708" cy="3204000"/>
          </a:xfrm>
          <a:prstGeom prst="rect">
            <a:avLst/>
          </a:prstGeom>
        </p:spPr>
      </p:pic>
      <p:pic>
        <p:nvPicPr>
          <p:cNvPr id="19" name="Immagine 18">
            <a:extLst>
              <a:ext uri="{C183D7F6-B498-43B3-948B-1728B52AA6E4}">
                <adec:decorative xmlns:adec="http://schemas.microsoft.com/office/drawing/2017/decorative" val="1"/>
              </a:ext>
            </a:extLst>
          </p:cNvPr>
          <p:cNvPicPr>
            <a:picLocks noChangeAspect="1"/>
          </p:cNvPicPr>
          <p:nvPr/>
        </p:nvPicPr>
        <p:blipFill>
          <a:blip r:embed="rId9"/>
          <a:srcRect b="1923"/>
          <a:stretch>
            <a:fillRect/>
          </a:stretch>
        </p:blipFill>
        <p:spPr>
          <a:xfrm>
            <a:off x="8840296" y="1737000"/>
            <a:ext cx="2453108" cy="3204000"/>
          </a:xfrm>
          <a:prstGeom prst="rect">
            <a:avLst/>
          </a:prstGeom>
        </p:spPr>
      </p:pic>
      <p:pic>
        <p:nvPicPr>
          <p:cNvPr id="21" name="Immagine 20">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22154102" y="5010000"/>
            <a:ext cx="2229898" cy="3204000"/>
          </a:xfrm>
          <a:prstGeom prst="rect">
            <a:avLst/>
          </a:prstGeom>
        </p:spPr>
      </p:pic>
      <p:pic>
        <p:nvPicPr>
          <p:cNvPr id="23" name="Immagine 22">
            <a:extLst>
              <a:ext uri="{C183D7F6-B498-43B3-948B-1728B52AA6E4}">
                <adec:decorative xmlns:adec="http://schemas.microsoft.com/office/drawing/2017/decorative" val="1"/>
              </a:ext>
            </a:extLst>
          </p:cNvPr>
          <p:cNvPicPr>
            <a:picLocks noChangeAspect="1"/>
          </p:cNvPicPr>
          <p:nvPr/>
        </p:nvPicPr>
        <p:blipFill>
          <a:blip r:embed="rId11"/>
          <a:srcRect l="83439" b="50096"/>
          <a:stretch>
            <a:fillRect/>
          </a:stretch>
        </p:blipFill>
        <p:spPr>
          <a:xfrm>
            <a:off x="18745200" y="1806000"/>
            <a:ext cx="1525715" cy="3204000"/>
          </a:xfrm>
          <a:prstGeom prst="rect">
            <a:avLst/>
          </a:prstGeom>
        </p:spPr>
      </p:pic>
      <p:pic>
        <p:nvPicPr>
          <p:cNvPr id="25" name="Immagine 24">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0345400" y="1806018"/>
            <a:ext cx="1522079" cy="3204000"/>
          </a:xfrm>
          <a:prstGeom prst="rect">
            <a:avLst/>
          </a:prstGeom>
        </p:spPr>
      </p:pic>
      <p:pic>
        <p:nvPicPr>
          <p:cNvPr id="26" name="Immagine 25">
            <a:extLst>
              <a:ext uri="{C183D7F6-B498-43B3-948B-1728B52AA6E4}">
                <adec:decorative xmlns:adec="http://schemas.microsoft.com/office/drawing/2017/decorative" val="1"/>
              </a:ext>
            </a:extLst>
          </p:cNvPr>
          <p:cNvPicPr>
            <a:picLocks noChangeAspect="1"/>
          </p:cNvPicPr>
          <p:nvPr/>
        </p:nvPicPr>
        <p:blipFill>
          <a:blip r:embed="rId13"/>
          <a:srcRect l="3103" r="4221"/>
          <a:stretch>
            <a:fillRect/>
          </a:stretch>
        </p:blipFill>
        <p:spPr>
          <a:xfrm>
            <a:off x="20955000" y="8214000"/>
            <a:ext cx="3491335" cy="3204000"/>
          </a:xfrm>
          <a:prstGeom prst="rect">
            <a:avLst/>
          </a:prstGeom>
        </p:spPr>
      </p:pic>
      <p:pic>
        <p:nvPicPr>
          <p:cNvPr id="27" name="Immagine 26">
            <a:extLs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8492586" y="8268609"/>
            <a:ext cx="2386214" cy="3149400"/>
          </a:xfrm>
          <a:prstGeom prst="rect">
            <a:avLst/>
          </a:prstGeom>
        </p:spPr>
      </p:pic>
      <p:pic>
        <p:nvPicPr>
          <p:cNvPr id="28" name="Immagine 27">
            <a:extLs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15536849" y="8214009"/>
            <a:ext cx="2903551" cy="3204000"/>
          </a:xfrm>
          <a:prstGeom prst="rect">
            <a:avLst/>
          </a:prstGeom>
        </p:spPr>
      </p:pic>
      <p:pic>
        <p:nvPicPr>
          <p:cNvPr id="29" name="Immagine 28">
            <a:extLs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a:off x="11201400" y="8148599"/>
            <a:ext cx="1893708" cy="3204000"/>
          </a:xfrm>
          <a:prstGeom prst="rect">
            <a:avLst/>
          </a:prstGeom>
        </p:spPr>
      </p:pic>
      <p:pic>
        <p:nvPicPr>
          <p:cNvPr id="30" name="Immagine 29">
            <a:extLs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3182600" y="8148599"/>
            <a:ext cx="2260445" cy="3204000"/>
          </a:xfrm>
          <a:prstGeom prst="rect">
            <a:avLst/>
          </a:prstGeom>
        </p:spPr>
      </p:pic>
      <p:pic>
        <p:nvPicPr>
          <p:cNvPr id="31" name="Immagine 30">
            <a:extLs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8840296" y="8148599"/>
            <a:ext cx="2316613" cy="3204000"/>
          </a:xfrm>
          <a:prstGeom prst="rect">
            <a:avLst/>
          </a:prstGeom>
        </p:spPr>
      </p:pic>
      <p:cxnSp>
        <p:nvCxnSpPr>
          <p:cNvPr id="33" name="Connettore 1 32">
            <a:extLst>
              <a:ext uri="{C183D7F6-B498-43B3-948B-1728B52AA6E4}">
                <adec:decorative xmlns:adec="http://schemas.microsoft.com/office/drawing/2017/decorative" val="1"/>
              </a:ext>
            </a:extLst>
          </p:cNvPr>
          <p:cNvCxnSpPr/>
          <p:nvPr/>
        </p:nvCxnSpPr>
        <p:spPr>
          <a:xfrm flipV="1">
            <a:off x="8830012" y="8148590"/>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34" name="Immagine 33">
            <a:extLs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16398449" y="1737000"/>
            <a:ext cx="2270551" cy="3204000"/>
          </a:xfrm>
          <a:prstGeom prst="rect">
            <a:avLst/>
          </a:prstGeom>
        </p:spPr>
      </p:pic>
      <p:cxnSp>
        <p:nvCxnSpPr>
          <p:cNvPr id="32" name="Connettore 1 31">
            <a:extLst>
              <a:ext uri="{C183D7F6-B498-43B3-948B-1728B52AA6E4}">
                <adec:decorative xmlns:adec="http://schemas.microsoft.com/office/drawing/2017/decorative" val="1"/>
              </a:ext>
            </a:extLst>
          </p:cNvPr>
          <p:cNvCxnSpPr/>
          <p:nvPr/>
        </p:nvCxnSpPr>
        <p:spPr>
          <a:xfrm flipV="1">
            <a:off x="8840296" y="5010009"/>
            <a:ext cx="15553988" cy="9"/>
          </a:xfrm>
          <a:prstGeom prst="line">
            <a:avLst/>
          </a:prstGeom>
          <a:noFill/>
          <a:ln w="127000" cap="flat">
            <a:solidFill>
              <a:schemeClr val="bg1"/>
            </a:solidFill>
            <a:prstDash val="solid"/>
            <a:miter lim="400000"/>
          </a:ln>
          <a:effectLst/>
          <a:sp3d/>
        </p:spPr>
        <p:style>
          <a:lnRef idx="0">
            <a:scrgbClr r="0" g="0" b="0"/>
          </a:lnRef>
          <a:fillRef idx="0">
            <a:scrgbClr r="0" g="0" b="0"/>
          </a:fillRef>
          <a:effectRef idx="0">
            <a:scrgbClr r="0" g="0" b="0"/>
          </a:effectRef>
          <a:fontRef idx="none"/>
        </p:style>
      </p:cxnSp>
      <p:pic>
        <p:nvPicPr>
          <p:cNvPr id="10242" name="Picture 2">
            <a:extLst>
              <a:ext uri="{C183D7F6-B498-43B3-948B-1728B52AA6E4}">
                <adec:decorative xmlns:adec="http://schemas.microsoft.com/office/drawing/2017/decorative" val="1"/>
              </a:ext>
            </a:extLst>
          </p:cNvPr>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22"/>
              <a:srcRect l="48478"/>
              <a:stretch>
                <a:fillRect/>
              </a:stretch>
            </p:blipFill>
          </mc:Choice>
          <mc:Fallback>
            <p:blipFill>
              <a:blip r:embed="rId23"/>
              <a:srcRect l="48478"/>
              <a:stretch>
                <a:fillRect/>
              </a:stretch>
            </p:blipFill>
          </mc:Fallback>
        </mc:AlternateContent>
        <p:spPr bwMode="auto">
          <a:xfrm>
            <a:off x="21941893" y="1806018"/>
            <a:ext cx="2442107" cy="3204000"/>
          </a:xfrm>
          <a:prstGeom prst="rect">
            <a:avLst/>
          </a:prstGeom>
          <a:noFill/>
          <a:ln w="9525">
            <a:noFill/>
            <a:miter lim="800000"/>
            <a:headEnd/>
            <a:tailEnd/>
          </a:ln>
          <a:effectLst/>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81A42195FD6074CB8DB20D2F9E9B639" ma:contentTypeVersion="8" ma:contentTypeDescription="Creare un nuovo documento." ma:contentTypeScope="" ma:versionID="ff45e1e558a92659b915037ec97da62f">
  <xsd:schema xmlns:xsd="http://www.w3.org/2001/XMLSchema" xmlns:xs="http://www.w3.org/2001/XMLSchema" xmlns:p="http://schemas.microsoft.com/office/2006/metadata/properties" xmlns:ns2="5342cbc0-b881-4f79-8b45-c08004420205" xmlns:ns3="836caae9-cc7c-4f32-8ded-23df80592c6f" targetNamespace="http://schemas.microsoft.com/office/2006/metadata/properties" ma:root="true" ma:fieldsID="8e6dccf2e38b62e52c334159ebae52e6" ns2:_="" ns3:_="">
    <xsd:import namespace="5342cbc0-b881-4f79-8b45-c08004420205"/>
    <xsd:import namespace="836caae9-cc7c-4f32-8ded-23df80592c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2cbc0-b881-4f79-8b45-c080044202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6caae9-cc7c-4f32-8ded-23df80592c6f"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A0D203C-6A0A-49A5-9C86-F60BC30578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42cbc0-b881-4f79-8b45-c08004420205"/>
    <ds:schemaRef ds:uri="836caae9-cc7c-4f32-8ded-23df80592c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4ABC88C-E2C4-4BEB-8408-01F82E73F305}">
  <ds:schemaRefs>
    <ds:schemaRef ds:uri="http://purl.org/dc/elements/1.1/"/>
    <ds:schemaRef ds:uri="http://www.w3.org/XML/1998/namespace"/>
    <ds:schemaRef ds:uri="http://schemas.microsoft.com/office/2006/documentManagement/types"/>
    <ds:schemaRef ds:uri="5342cbc0-b881-4f79-8b45-c08004420205"/>
    <ds:schemaRef ds:uri="http://purl.org/dc/terms/"/>
    <ds:schemaRef ds:uri="836caae9-cc7c-4f32-8ded-23df80592c6f"/>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767A655E-900A-47ED-AB84-1B5068E7A7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94952697</TotalTime>
  <Words>450</Words>
  <Application>Microsoft Office PowerPoint</Application>
  <PresentationFormat>Personalizzato</PresentationFormat>
  <Paragraphs>47</Paragraphs>
  <Slides>2</Slides>
  <Notes>1</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vt:i4>
      </vt:variant>
    </vt:vector>
  </HeadingPairs>
  <TitlesOfParts>
    <vt:vector size="6" baseType="lpstr">
      <vt:lpstr>Helvetica Neue</vt:lpstr>
      <vt:lpstr>Raleway</vt:lpstr>
      <vt:lpstr>Raleway ExtraBold</vt:lpstr>
      <vt:lpstr>21_BasicWhite</vt:lpstr>
      <vt:lpstr>  Architettura dei mulini. Le fonti consultate</vt:lpstr>
      <vt:lpstr>  Architettura dei mulini. Le fonti consultate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Mulini storici nel territorio emiliano</dc:title>
  <dc:creator>Celli Beatrice</dc:creator>
  <cp:lastModifiedBy>Tosi Maria Elena</cp:lastModifiedBy>
  <cp:revision>913</cp:revision>
  <cp:lastPrinted>2023-05-06T08:30:31Z</cp:lastPrinted>
  <dcterms:created xsi:type="dcterms:W3CDTF">2024-04-10T16:41:35Z</dcterms:created>
  <dcterms:modified xsi:type="dcterms:W3CDTF">2025-01-20T07:36:22Z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0x010100C81A42195FD6074CB8DB20D2F9E9B639</vt:lpwstr>
  </property>
  <property fmtid="{D5CDD505-2E9C-101B-9397-08002B2CF9AE}" pid="3" name="Order">
    <vt:r8>5100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emplateUrl">
    <vt:lpwstr/>
  </property>
  <property fmtid="{D5CDD505-2E9C-101B-9397-08002B2CF9AE}" pid="8" name="ComplianceAssetId">
    <vt:lpwstr/>
  </property>
</Properties>
</file>